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3"/>
  </p:notesMasterIdLst>
  <p:sldIdLst>
    <p:sldId id="662" r:id="rId3"/>
    <p:sldId id="661" r:id="rId4"/>
    <p:sldId id="664" r:id="rId5"/>
    <p:sldId id="666" r:id="rId6"/>
    <p:sldId id="669" r:id="rId7"/>
    <p:sldId id="671" r:id="rId8"/>
    <p:sldId id="673" r:id="rId9"/>
    <p:sldId id="674" r:id="rId10"/>
    <p:sldId id="663" r:id="rId11"/>
    <p:sldId id="67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&#29976;&#29305;&#22270;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'[甘特图(2).xlsx]Sheet1'!$B$1</c:f>
              <c:strCache>
                <c:ptCount val="1"/>
                <c:pt idx="0">
                  <c:v>开始日期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'[甘特图(2).xlsx]Sheet1'!$A$2:$A$11</c:f>
              <c:strCache>
                <c:ptCount val="10"/>
                <c:pt idx="0">
                  <c:v>项目规划与启动</c:v>
                </c:pt>
                <c:pt idx="1">
                  <c:v>智能问答模块开发</c:v>
                </c:pt>
                <c:pt idx="2">
                  <c:v>分布式服务器架构</c:v>
                </c:pt>
                <c:pt idx="3">
                  <c:v>APP多设备兼容性优化</c:v>
                </c:pt>
                <c:pt idx="4">
                  <c:v>Web屏幕适配度优化</c:v>
                </c:pt>
                <c:pt idx="5">
                  <c:v>智能问答界面UI界面优化</c:v>
                </c:pt>
                <c:pt idx="6">
                  <c:v>Beta测试与反馈收集</c:v>
                </c:pt>
                <c:pt idx="7">
                  <c:v>系统重新部署</c:v>
                </c:pt>
                <c:pt idx="8">
                  <c:v>稳定性测试</c:v>
                </c:pt>
                <c:pt idx="9">
                  <c:v>大智若渔2.0版本发布与项目总结</c:v>
                </c:pt>
              </c:strCache>
            </c:strRef>
          </c:cat>
          <c:val>
            <c:numRef>
              <c:f>'[甘特图(2).xlsx]Sheet1'!$B$2:$B$11</c:f>
              <c:numCache>
                <c:formatCode>m"月"d"日"</c:formatCode>
                <c:ptCount val="10"/>
                <c:pt idx="0">
                  <c:v>45637</c:v>
                </c:pt>
                <c:pt idx="1">
                  <c:v>45637</c:v>
                </c:pt>
                <c:pt idx="2">
                  <c:v>45639</c:v>
                </c:pt>
                <c:pt idx="3">
                  <c:v>45638</c:v>
                </c:pt>
                <c:pt idx="4">
                  <c:v>45637</c:v>
                </c:pt>
                <c:pt idx="5">
                  <c:v>45640</c:v>
                </c:pt>
                <c:pt idx="6">
                  <c:v>45642</c:v>
                </c:pt>
                <c:pt idx="7">
                  <c:v>45643</c:v>
                </c:pt>
                <c:pt idx="8">
                  <c:v>45644</c:v>
                </c:pt>
                <c:pt idx="9">
                  <c:v>45645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8-4A78-923A-4F3599F6251E}"/>
            </c:ext>
          </c:extLst>
        </c:ser>
        <c:ser>
          <c:idx val="1"/>
          <c:order val="1"/>
          <c:tx>
            <c:strRef>
              <c:f>'[甘特图(2).xlsx]Sheet1'!$C$1</c:f>
              <c:strCache>
                <c:ptCount val="1"/>
                <c:pt idx="0">
                  <c:v>持续日期</c:v>
                </c:pt>
              </c:strCache>
            </c:strRef>
          </c:tx>
          <c:spPr>
            <a:solidFill>
              <a:srgbClr val="A0C9CC"/>
            </a:solidFill>
            <a:ln>
              <a:noFill/>
            </a:ln>
            <a:effectLst/>
          </c:spPr>
          <c:invertIfNegative val="0"/>
          <c:cat>
            <c:strRef>
              <c:f>'[甘特图(2).xlsx]Sheet1'!$A$2:$A$11</c:f>
              <c:strCache>
                <c:ptCount val="10"/>
                <c:pt idx="0">
                  <c:v>项目规划与启动</c:v>
                </c:pt>
                <c:pt idx="1">
                  <c:v>智能问答模块开发</c:v>
                </c:pt>
                <c:pt idx="2">
                  <c:v>分布式服务器架构</c:v>
                </c:pt>
                <c:pt idx="3">
                  <c:v>APP多设备兼容性优化</c:v>
                </c:pt>
                <c:pt idx="4">
                  <c:v>Web屏幕适配度优化</c:v>
                </c:pt>
                <c:pt idx="5">
                  <c:v>智能问答界面UI界面优化</c:v>
                </c:pt>
                <c:pt idx="6">
                  <c:v>Beta测试与反馈收集</c:v>
                </c:pt>
                <c:pt idx="7">
                  <c:v>系统重新部署</c:v>
                </c:pt>
                <c:pt idx="8">
                  <c:v>稳定性测试</c:v>
                </c:pt>
                <c:pt idx="9">
                  <c:v>大智若渔2.0版本发布与项目总结</c:v>
                </c:pt>
              </c:strCache>
            </c:strRef>
          </c:cat>
          <c:val>
            <c:numRef>
              <c:f>'[甘特图(2).xlsx]Sheet1'!$C$2:$C$11</c:f>
              <c:numCache>
                <c:formatCode>0_);[Red]\(0\)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8-4A78-923A-4F3599F62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4087871"/>
        <c:axId val="1214079231"/>
      </c:barChart>
      <c:catAx>
        <c:axId val="121408787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4079231"/>
        <c:crosses val="autoZero"/>
        <c:auto val="1"/>
        <c:lblAlgn val="ctr"/>
        <c:lblOffset val="100"/>
        <c:noMultiLvlLbl val="0"/>
      </c:catAx>
      <c:valAx>
        <c:axId val="1214079231"/>
        <c:scaling>
          <c:orientation val="minMax"/>
          <c:max val="45646"/>
          <c:min val="45637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4087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c2e5009-fc8a-4677-bea5-db84f9b24da1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B5B99-EC0B-43BE-B649-D2571F080ED5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45EC0-1E32-4D31-85EB-E018276131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56271A-8882-4FF9-8DD6-E5F59BFFA3C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水里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7" y="-33883"/>
            <a:ext cx="12312476" cy="6925768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</p:spPr>
      </p:pic>
      <p:sp>
        <p:nvSpPr>
          <p:cNvPr id="8" name="矩形 7"/>
          <p:cNvSpPr/>
          <p:nvPr userDrawn="1"/>
        </p:nvSpPr>
        <p:spPr>
          <a:xfrm>
            <a:off x="-60237" y="-42334"/>
            <a:ext cx="12342519" cy="6942667"/>
          </a:xfrm>
          <a:prstGeom prst="rect">
            <a:avLst/>
          </a:prstGeom>
          <a:solidFill>
            <a:schemeClr val="accent2">
              <a:lumMod val="50000"/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瀑布的图片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906" r="1135" b="1669"/>
          <a:stretch>
            <a:fillRect/>
          </a:stretch>
        </p:blipFill>
        <p:spPr>
          <a:xfrm flipH="1">
            <a:off x="-60239" y="-33883"/>
            <a:ext cx="12342519" cy="6942667"/>
          </a:xfrm>
          <a:prstGeom prst="rect">
            <a:avLst/>
          </a:prstGeom>
        </p:spPr>
      </p:pic>
      <p:grpSp>
        <p:nvGrpSpPr>
          <p:cNvPr id="47" name="公众号：康帅PPT4"/>
          <p:cNvGrpSpPr/>
          <p:nvPr userDrawn="1"/>
        </p:nvGrpSpPr>
        <p:grpSpPr>
          <a:xfrm>
            <a:off x="266145" y="363866"/>
            <a:ext cx="860887" cy="522593"/>
            <a:chOff x="279400" y="1660476"/>
            <a:chExt cx="1248701" cy="758011"/>
          </a:xfrm>
          <a:gradFill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0"/>
          </a:gradFill>
        </p:grpSpPr>
        <p:sp>
          <p:nvSpPr>
            <p:cNvPr id="48" name="公众号：康帅PPT4-1"/>
            <p:cNvSpPr/>
            <p:nvPr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49" name="公众号：康帅PPT4-2"/>
            <p:cNvSpPr/>
            <p:nvPr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0" name="公众号：康帅PPT4-3"/>
            <p:cNvSpPr/>
            <p:nvPr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1" name="公众号：康帅PPT4-4"/>
            <p:cNvSpPr/>
            <p:nvPr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2" name="公众号：康帅PPT4-5"/>
            <p:cNvSpPr/>
            <p:nvPr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3" name="公众号：康帅PPT4-6"/>
            <p:cNvSpPr/>
            <p:nvPr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4" name="公众号：康帅PPT4-7"/>
            <p:cNvSpPr/>
            <p:nvPr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5" name="公众号：康帅PPT4-8"/>
            <p:cNvSpPr/>
            <p:nvPr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6" name="公众号：康帅PPT4-9"/>
            <p:cNvSpPr/>
            <p:nvPr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7" name="公众号：康帅PPT4-10"/>
            <p:cNvSpPr/>
            <p:nvPr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8" name="公众号：康帅PPT4-11"/>
            <p:cNvSpPr/>
            <p:nvPr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9" name="公众号：康帅PPT4-12"/>
            <p:cNvSpPr/>
            <p:nvPr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0" name="公众号：康帅PPT4-13"/>
            <p:cNvSpPr/>
            <p:nvPr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1" name="公众号：康帅PPT4-14"/>
            <p:cNvSpPr/>
            <p:nvPr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2" name="公众号：康帅PPT4-15"/>
            <p:cNvSpPr/>
            <p:nvPr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3" name="公众号：康帅PPT4-16"/>
            <p:cNvSpPr/>
            <p:nvPr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4" name="公众号：康帅PPT4-17"/>
            <p:cNvSpPr/>
            <p:nvPr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5" name="公众号：康帅PPT4-18"/>
            <p:cNvSpPr/>
            <p:nvPr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6" name="公众号：康帅PPT4-19"/>
            <p:cNvSpPr/>
            <p:nvPr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7" name="公众号：康帅PPT4-20"/>
            <p:cNvSpPr/>
            <p:nvPr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8" name="公众号：康帅PPT4-21"/>
            <p:cNvSpPr/>
            <p:nvPr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9" name="公众号：康帅PPT4-22"/>
            <p:cNvSpPr/>
            <p:nvPr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0" name="公众号：康帅PPT4-23"/>
            <p:cNvSpPr/>
            <p:nvPr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1" name="公众号：康帅PPT4-24"/>
            <p:cNvSpPr/>
            <p:nvPr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2" name="公众号：康帅PPT4-25"/>
            <p:cNvSpPr/>
            <p:nvPr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3" name="公众号：康帅PPT4-26"/>
            <p:cNvSpPr/>
            <p:nvPr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4" name="公众号：康帅PPT4-27"/>
            <p:cNvSpPr/>
            <p:nvPr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5" name="公众号：康帅PPT4-28"/>
            <p:cNvSpPr/>
            <p:nvPr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6" name="公众号：康帅PPT4-29"/>
            <p:cNvSpPr/>
            <p:nvPr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7" name="公众号：康帅PPT4-30"/>
            <p:cNvSpPr/>
            <p:nvPr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8" name="公众号：康帅PPT4-31"/>
            <p:cNvSpPr/>
            <p:nvPr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9" name="公众号：康帅PPT4-32"/>
            <p:cNvSpPr/>
            <p:nvPr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0" name="公众号：康帅PPT4-33"/>
            <p:cNvSpPr/>
            <p:nvPr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1" name="公众号：康帅PPT4-34"/>
            <p:cNvSpPr/>
            <p:nvPr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2" name="公众号：康帅PPT4-35"/>
            <p:cNvSpPr/>
            <p:nvPr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3" name="公众号：康帅PPT4-36"/>
            <p:cNvSpPr/>
            <p:nvPr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4" name="公众号：康帅PPT4-37"/>
            <p:cNvSpPr/>
            <p:nvPr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5" name="公众号：康帅PPT4-38"/>
            <p:cNvSpPr/>
            <p:nvPr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6" name="公众号：康帅PPT4-39"/>
            <p:cNvSpPr/>
            <p:nvPr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7" name="公众号：康帅PPT4-40"/>
            <p:cNvSpPr/>
            <p:nvPr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的水里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7" y="-33883"/>
            <a:ext cx="12312476" cy="6925768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</p:spPr>
      </p:pic>
      <p:sp>
        <p:nvSpPr>
          <p:cNvPr id="8" name="矩形 7"/>
          <p:cNvSpPr/>
          <p:nvPr userDrawn="1"/>
        </p:nvSpPr>
        <p:spPr>
          <a:xfrm>
            <a:off x="-60237" y="-42334"/>
            <a:ext cx="12342519" cy="6942667"/>
          </a:xfrm>
          <a:prstGeom prst="rect">
            <a:avLst/>
          </a:prstGeom>
          <a:solidFill>
            <a:schemeClr val="accent2">
              <a:lumMod val="50000"/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瀑布的图片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906" r="1135" b="1669"/>
          <a:stretch>
            <a:fillRect/>
          </a:stretch>
        </p:blipFill>
        <p:spPr>
          <a:xfrm flipH="1">
            <a:off x="-60239" y="-33883"/>
            <a:ext cx="12342519" cy="6942667"/>
          </a:xfrm>
          <a:prstGeom prst="rect">
            <a:avLst/>
          </a:prstGeom>
        </p:spPr>
      </p:pic>
      <p:grpSp>
        <p:nvGrpSpPr>
          <p:cNvPr id="47" name="公众号：康帅PPT4"/>
          <p:cNvGrpSpPr/>
          <p:nvPr userDrawn="1"/>
        </p:nvGrpSpPr>
        <p:grpSpPr>
          <a:xfrm>
            <a:off x="266145" y="363866"/>
            <a:ext cx="860887" cy="522593"/>
            <a:chOff x="279400" y="1660476"/>
            <a:chExt cx="1248701" cy="758011"/>
          </a:xfrm>
          <a:gradFill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0"/>
          </a:gradFill>
        </p:grpSpPr>
        <p:sp>
          <p:nvSpPr>
            <p:cNvPr id="48" name="公众号：康帅PPT4-1"/>
            <p:cNvSpPr/>
            <p:nvPr/>
          </p:nvSpPr>
          <p:spPr>
            <a:xfrm flipV="1">
              <a:off x="279400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49" name="公众号：康帅PPT4-2"/>
            <p:cNvSpPr/>
            <p:nvPr/>
          </p:nvSpPr>
          <p:spPr>
            <a:xfrm flipV="1">
              <a:off x="452475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0" name="公众号：康帅PPT4-3"/>
            <p:cNvSpPr/>
            <p:nvPr/>
          </p:nvSpPr>
          <p:spPr>
            <a:xfrm flipV="1">
              <a:off x="625549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1" name="公众号：康帅PPT4-4"/>
            <p:cNvSpPr/>
            <p:nvPr/>
          </p:nvSpPr>
          <p:spPr>
            <a:xfrm flipV="1">
              <a:off x="798624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2" name="公众号：康帅PPT4-5"/>
            <p:cNvSpPr/>
            <p:nvPr/>
          </p:nvSpPr>
          <p:spPr>
            <a:xfrm flipV="1">
              <a:off x="97169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3" name="公众号：康帅PPT4-6"/>
            <p:cNvSpPr/>
            <p:nvPr/>
          </p:nvSpPr>
          <p:spPr>
            <a:xfrm flipV="1">
              <a:off x="1144773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4" name="公众号：康帅PPT4-7"/>
            <p:cNvSpPr/>
            <p:nvPr/>
          </p:nvSpPr>
          <p:spPr>
            <a:xfrm flipV="1">
              <a:off x="1317848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5" name="公众号：康帅PPT4-8"/>
            <p:cNvSpPr/>
            <p:nvPr/>
          </p:nvSpPr>
          <p:spPr>
            <a:xfrm flipV="1">
              <a:off x="1490922" y="1660476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6" name="公众号：康帅PPT4-9"/>
            <p:cNvSpPr/>
            <p:nvPr/>
          </p:nvSpPr>
          <p:spPr>
            <a:xfrm flipV="1">
              <a:off x="279400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7" name="公众号：康帅PPT4-10"/>
            <p:cNvSpPr/>
            <p:nvPr/>
          </p:nvSpPr>
          <p:spPr>
            <a:xfrm flipV="1">
              <a:off x="452475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8" name="公众号：康帅PPT4-11"/>
            <p:cNvSpPr/>
            <p:nvPr/>
          </p:nvSpPr>
          <p:spPr>
            <a:xfrm flipV="1">
              <a:off x="625549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59" name="公众号：康帅PPT4-12"/>
            <p:cNvSpPr/>
            <p:nvPr/>
          </p:nvSpPr>
          <p:spPr>
            <a:xfrm flipV="1">
              <a:off x="798624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0" name="公众号：康帅PPT4-13"/>
            <p:cNvSpPr/>
            <p:nvPr/>
          </p:nvSpPr>
          <p:spPr>
            <a:xfrm flipV="1">
              <a:off x="97169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1" name="公众号：康帅PPT4-14"/>
            <p:cNvSpPr/>
            <p:nvPr/>
          </p:nvSpPr>
          <p:spPr>
            <a:xfrm flipV="1">
              <a:off x="1144773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2" name="公众号：康帅PPT4-15"/>
            <p:cNvSpPr/>
            <p:nvPr/>
          </p:nvSpPr>
          <p:spPr>
            <a:xfrm flipV="1">
              <a:off x="1317848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3" name="公众号：康帅PPT4-16"/>
            <p:cNvSpPr/>
            <p:nvPr/>
          </p:nvSpPr>
          <p:spPr>
            <a:xfrm flipV="1">
              <a:off x="1490922" y="1840684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4" name="公众号：康帅PPT4-17"/>
            <p:cNvSpPr/>
            <p:nvPr/>
          </p:nvSpPr>
          <p:spPr>
            <a:xfrm flipV="1">
              <a:off x="279400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5" name="公众号：康帅PPT4-18"/>
            <p:cNvSpPr/>
            <p:nvPr/>
          </p:nvSpPr>
          <p:spPr>
            <a:xfrm flipV="1">
              <a:off x="452475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6" name="公众号：康帅PPT4-19"/>
            <p:cNvSpPr/>
            <p:nvPr/>
          </p:nvSpPr>
          <p:spPr>
            <a:xfrm flipV="1">
              <a:off x="625549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7" name="公众号：康帅PPT4-20"/>
            <p:cNvSpPr/>
            <p:nvPr/>
          </p:nvSpPr>
          <p:spPr>
            <a:xfrm flipV="1">
              <a:off x="798624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8" name="公众号：康帅PPT4-21"/>
            <p:cNvSpPr/>
            <p:nvPr/>
          </p:nvSpPr>
          <p:spPr>
            <a:xfrm flipV="1">
              <a:off x="97169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69" name="公众号：康帅PPT4-22"/>
            <p:cNvSpPr/>
            <p:nvPr/>
          </p:nvSpPr>
          <p:spPr>
            <a:xfrm flipV="1">
              <a:off x="1144773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0" name="公众号：康帅PPT4-23"/>
            <p:cNvSpPr/>
            <p:nvPr/>
          </p:nvSpPr>
          <p:spPr>
            <a:xfrm flipV="1">
              <a:off x="1317848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1" name="公众号：康帅PPT4-24"/>
            <p:cNvSpPr/>
            <p:nvPr/>
          </p:nvSpPr>
          <p:spPr>
            <a:xfrm flipV="1">
              <a:off x="1490922" y="2020892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2" name="公众号：康帅PPT4-25"/>
            <p:cNvSpPr/>
            <p:nvPr/>
          </p:nvSpPr>
          <p:spPr>
            <a:xfrm flipV="1">
              <a:off x="279400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3" name="公众号：康帅PPT4-26"/>
            <p:cNvSpPr/>
            <p:nvPr/>
          </p:nvSpPr>
          <p:spPr>
            <a:xfrm flipV="1">
              <a:off x="452475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4" name="公众号：康帅PPT4-27"/>
            <p:cNvSpPr/>
            <p:nvPr/>
          </p:nvSpPr>
          <p:spPr>
            <a:xfrm flipV="1">
              <a:off x="625549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5" name="公众号：康帅PPT4-28"/>
            <p:cNvSpPr/>
            <p:nvPr/>
          </p:nvSpPr>
          <p:spPr>
            <a:xfrm flipV="1">
              <a:off x="798624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6" name="公众号：康帅PPT4-29"/>
            <p:cNvSpPr/>
            <p:nvPr/>
          </p:nvSpPr>
          <p:spPr>
            <a:xfrm flipV="1">
              <a:off x="97169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7" name="公众号：康帅PPT4-30"/>
            <p:cNvSpPr/>
            <p:nvPr/>
          </p:nvSpPr>
          <p:spPr>
            <a:xfrm flipV="1">
              <a:off x="1144773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8" name="公众号：康帅PPT4-31"/>
            <p:cNvSpPr/>
            <p:nvPr/>
          </p:nvSpPr>
          <p:spPr>
            <a:xfrm flipV="1">
              <a:off x="1317848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79" name="公众号：康帅PPT4-32"/>
            <p:cNvSpPr/>
            <p:nvPr/>
          </p:nvSpPr>
          <p:spPr>
            <a:xfrm flipV="1">
              <a:off x="1490922" y="2201100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0" name="公众号：康帅PPT4-33"/>
            <p:cNvSpPr/>
            <p:nvPr/>
          </p:nvSpPr>
          <p:spPr>
            <a:xfrm flipV="1">
              <a:off x="279400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1" name="公众号：康帅PPT4-34"/>
            <p:cNvSpPr/>
            <p:nvPr/>
          </p:nvSpPr>
          <p:spPr>
            <a:xfrm flipV="1">
              <a:off x="452475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2" name="公众号：康帅PPT4-35"/>
            <p:cNvSpPr/>
            <p:nvPr/>
          </p:nvSpPr>
          <p:spPr>
            <a:xfrm flipV="1">
              <a:off x="625549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3" name="公众号：康帅PPT4-36"/>
            <p:cNvSpPr/>
            <p:nvPr/>
          </p:nvSpPr>
          <p:spPr>
            <a:xfrm flipV="1">
              <a:off x="798624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4" name="公众号：康帅PPT4-37"/>
            <p:cNvSpPr/>
            <p:nvPr/>
          </p:nvSpPr>
          <p:spPr>
            <a:xfrm flipV="1">
              <a:off x="97169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5" name="公众号：康帅PPT4-38"/>
            <p:cNvSpPr/>
            <p:nvPr/>
          </p:nvSpPr>
          <p:spPr>
            <a:xfrm flipV="1">
              <a:off x="1144773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6" name="公众号：康帅PPT4-39"/>
            <p:cNvSpPr/>
            <p:nvPr/>
          </p:nvSpPr>
          <p:spPr>
            <a:xfrm flipV="1">
              <a:off x="1317848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  <p:sp>
          <p:nvSpPr>
            <p:cNvPr id="87" name="公众号：康帅PPT4-40"/>
            <p:cNvSpPr/>
            <p:nvPr/>
          </p:nvSpPr>
          <p:spPr>
            <a:xfrm flipV="1">
              <a:off x="1490922" y="2381308"/>
              <a:ext cx="37179" cy="3717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思源黑体 CN Normal" panose="020B0400000000000000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861831-740E-49FB-BAA7-AB3F65C39B8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7BE89-2D3C-40C4-9376-F657AA9AAE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8.svg"/><Relationship Id="rId21" Type="http://schemas.openxmlformats.org/officeDocument/2006/relationships/tags" Target="../tags/tag21.xml"/><Relationship Id="rId34" Type="http://schemas.openxmlformats.org/officeDocument/2006/relationships/notesSlide" Target="../notesSlides/notesSlide1.xml"/><Relationship Id="rId42" Type="http://schemas.openxmlformats.org/officeDocument/2006/relationships/image" Target="../media/image11.png"/><Relationship Id="rId47" Type="http://schemas.openxmlformats.org/officeDocument/2006/relationships/image" Target="../media/image16.sv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6.png"/><Relationship Id="rId40" Type="http://schemas.openxmlformats.org/officeDocument/2006/relationships/image" Target="../media/image9.png"/><Relationship Id="rId45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5.png"/><Relationship Id="rId49" Type="http://schemas.openxmlformats.org/officeDocument/2006/relationships/image" Target="../media/image18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image" Target="../media/image4.png"/><Relationship Id="rId43" Type="http://schemas.openxmlformats.org/officeDocument/2006/relationships/image" Target="../media/image12.svg"/><Relationship Id="rId48" Type="http://schemas.openxmlformats.org/officeDocument/2006/relationships/image" Target="../media/image17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slideLayout" Target="../slideLayouts/slideLayout13.xml"/><Relationship Id="rId38" Type="http://schemas.openxmlformats.org/officeDocument/2006/relationships/image" Target="../media/image7.png"/><Relationship Id="rId46" Type="http://schemas.openxmlformats.org/officeDocument/2006/relationships/image" Target="../media/image15.png"/><Relationship Id="rId20" Type="http://schemas.openxmlformats.org/officeDocument/2006/relationships/tags" Target="../tags/tag20.xml"/><Relationship Id="rId41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6.jp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hart" Target="../charts/chart1.xml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封面可修改+滑动宣传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673B-C683-666E-92BC-FC184948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封面可修改+滑动宣传_01">
            <a:extLst>
              <a:ext uri="{FF2B5EF4-FFF2-40B4-BE49-F238E27FC236}">
                <a16:creationId xmlns:a16="http://schemas.microsoft.com/office/drawing/2014/main" id="{17234477-C264-4451-F7B7-B00A08DC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-57785" y="-577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5">
            <a:alphaModFix amt="80000"/>
          </a:blip>
          <a:srcRect l="16454" r="11449"/>
          <a:stretch>
            <a:fillRect/>
          </a:stretch>
        </p:blipFill>
        <p:spPr>
          <a:xfrm rot="18000000">
            <a:off x="3020695" y="-479425"/>
            <a:ext cx="6750050" cy="8324215"/>
          </a:xfrm>
          <a:prstGeom prst="ellipse">
            <a:avLst/>
          </a:prstGeom>
          <a:effectLst>
            <a:softEdge rad="2667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5">
            <a:alphaModFix amt="60000"/>
          </a:blip>
          <a:srcRect l="30860"/>
          <a:stretch>
            <a:fillRect/>
          </a:stretch>
        </p:blipFill>
        <p:spPr>
          <a:xfrm rot="18000000">
            <a:off x="4590415" y="-196215"/>
            <a:ext cx="4497070" cy="5782310"/>
          </a:xfrm>
          <a:prstGeom prst="ellipse">
            <a:avLst/>
          </a:prstGeom>
          <a:effectLst>
            <a:softEdge rad="317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-4475"/>
            <a:ext cx="12192000" cy="68522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23265" y="1381125"/>
            <a:ext cx="3623310" cy="2381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sx="103000" sy="103000" algn="tl" rotWithShape="0">
                    <a:prstClr val="black">
                      <a:alpha val="52000"/>
                    </a:prst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目录</a:t>
            </a:r>
            <a:endParaRPr kumimoji="0" lang="zh-CN" altLang="en-US" sz="13400" b="0" i="0" u="none" strike="noStrike" kern="1200" cap="none" spc="2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sx="103000" sy="103000" algn="tl" rotWithShape="0">
                  <a:prstClr val="black">
                    <a:alpha val="52000"/>
                  </a:prst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2317" y="3392805"/>
            <a:ext cx="3979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5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</a:t>
            </a:r>
          </a:p>
        </p:txBody>
      </p:sp>
      <p:sp>
        <p:nvSpPr>
          <p:cNvPr id="82" name="矩形 81"/>
          <p:cNvSpPr/>
          <p:nvPr/>
        </p:nvSpPr>
        <p:spPr>
          <a:xfrm rot="14100000">
            <a:off x="-1831340" y="4466590"/>
            <a:ext cx="6992620" cy="3291840"/>
          </a:xfrm>
          <a:prstGeom prst="rect">
            <a:avLst/>
          </a:prstGeom>
          <a:blipFill dpi="0" rotWithShape="1">
            <a:blip r:embed="rId37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 rot="19920000">
            <a:off x="-2637790" y="-1169670"/>
            <a:ext cx="6992620" cy="3291840"/>
          </a:xfrm>
          <a:prstGeom prst="rect">
            <a:avLst/>
          </a:prstGeom>
          <a:blipFill dpi="0" rotWithShape="1">
            <a:blip r:embed="rId37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 rot="2400000">
            <a:off x="9204325" y="-1473200"/>
            <a:ext cx="6992620" cy="3291840"/>
          </a:xfrm>
          <a:prstGeom prst="rect">
            <a:avLst/>
          </a:prstGeom>
          <a:blipFill dpi="0" rotWithShape="1">
            <a:blip r:embed="rId37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 rot="13320000">
            <a:off x="-5137150" y="4193540"/>
            <a:ext cx="10896600" cy="3291840"/>
          </a:xfrm>
          <a:prstGeom prst="rect">
            <a:avLst/>
          </a:prstGeom>
          <a:blipFill dpi="0" rotWithShape="1">
            <a:blip r:embed="rId37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51" name="图片 50" descr="鱼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980000">
            <a:off x="3371850" y="5739765"/>
            <a:ext cx="841375" cy="84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图片 51" descr="鱼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980000">
            <a:off x="2608580" y="5408295"/>
            <a:ext cx="721995" cy="72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图片 52" descr="鱼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rot="1980000">
            <a:off x="3900170" y="5415280"/>
            <a:ext cx="508635" cy="50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 descr="鱼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980000">
            <a:off x="4295140" y="5888355"/>
            <a:ext cx="397510" cy="397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图片 54" descr="鱼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2640000">
            <a:off x="2994025" y="6041390"/>
            <a:ext cx="238125" cy="238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矩形 36"/>
          <p:cNvSpPr/>
          <p:nvPr/>
        </p:nvSpPr>
        <p:spPr>
          <a:xfrm rot="12060000">
            <a:off x="1307465" y="4831715"/>
            <a:ext cx="6992620" cy="3291840"/>
          </a:xfrm>
          <a:prstGeom prst="rect">
            <a:avLst/>
          </a:prstGeom>
          <a:blipFill dpi="0" rotWithShape="1">
            <a:blip r:embed="rId37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 rot="10800000">
            <a:off x="1927013" y="5476875"/>
            <a:ext cx="10896600" cy="3291840"/>
          </a:xfrm>
          <a:prstGeom prst="rect">
            <a:avLst/>
          </a:prstGeom>
          <a:blipFill dpi="0" rotWithShape="1">
            <a:blip r:embed="rId37">
              <a:alphaModFix amt="2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"/>
            </p:custDataLst>
          </p:nvPr>
        </p:nvSpPr>
        <p:spPr>
          <a:xfrm>
            <a:off x="5244382" y="712894"/>
            <a:ext cx="4101689" cy="52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α</a:t>
            </a:r>
            <a:r>
              <a:rPr lang="zh-CN" altLang="en-US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冲刺总结</a:t>
            </a:r>
          </a:p>
        </p:txBody>
      </p:sp>
      <p:grpSp>
        <p:nvGrpSpPr>
          <p:cNvPr id="15" name="Group 1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2"/>
            </p:custDataLst>
          </p:nvPr>
        </p:nvGrpSpPr>
        <p:grpSpPr>
          <a:xfrm>
            <a:off x="9232556" y="351155"/>
            <a:ext cx="2522564" cy="1322092"/>
            <a:chOff x="9109743" y="534841"/>
            <a:chExt cx="2539976" cy="1828752"/>
          </a:xfrm>
        </p:grpSpPr>
        <p:sp>
          <p:nvSpPr>
            <p:cNvPr id="10" name="TextBox 9"/>
            <p:cNvSpPr txBox="1"/>
            <p:nvPr>
              <p:custDataLst>
                <p:tags r:id="rId31"/>
              </p:custDataLst>
            </p:nvPr>
          </p:nvSpPr>
          <p:spPr>
            <a:xfrm>
              <a:off x="9109743" y="534841"/>
              <a:ext cx="2539976" cy="1828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01</a:t>
              </a:r>
            </a:p>
          </p:txBody>
        </p:sp>
        <p:sp>
          <p:nvSpPr>
            <p:cNvPr id="14" name="Rectangle 13"/>
            <p:cNvSpPr/>
            <p:nvPr>
              <p:custDataLst>
                <p:tags r:id="rId32"/>
              </p:custDataLst>
            </p:nvPr>
          </p:nvSpPr>
          <p:spPr>
            <a:xfrm>
              <a:off x="9540240" y="1426391"/>
              <a:ext cx="1678982" cy="33417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3</a:t>
              </a:r>
            </a:p>
          </p:txBody>
        </p:sp>
      </p:grpSp>
      <p:sp>
        <p:nvSpPr>
          <p:cNvPr id="1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3"/>
            </p:custDataLst>
          </p:nvPr>
        </p:nvSpPr>
        <p:spPr>
          <a:xfrm>
            <a:off x="5244382" y="1834376"/>
            <a:ext cx="4101689" cy="523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β</a:t>
            </a:r>
            <a:r>
              <a:rPr lang="zh-CN" altLang="en-US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冲刺及功能优化</a:t>
            </a:r>
            <a:endParaRPr lang="zh-CN" altLang="zh-CN" sz="28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17" name="Group 1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4"/>
            </p:custDataLst>
          </p:nvPr>
        </p:nvGrpSpPr>
        <p:grpSpPr>
          <a:xfrm>
            <a:off x="9232556" y="1456111"/>
            <a:ext cx="2522564" cy="1322092"/>
            <a:chOff x="9109743" y="534841"/>
            <a:chExt cx="2539976" cy="1828752"/>
          </a:xfrm>
        </p:grpSpPr>
        <p:sp>
          <p:nvSpPr>
            <p:cNvPr id="18" name="TextBox 17"/>
            <p:cNvSpPr txBox="1"/>
            <p:nvPr>
              <p:custDataLst>
                <p:tags r:id="rId29"/>
              </p:custDataLst>
            </p:nvPr>
          </p:nvSpPr>
          <p:spPr>
            <a:xfrm>
              <a:off x="9109743" y="534841"/>
              <a:ext cx="2539976" cy="1828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02</a:t>
              </a:r>
            </a:p>
          </p:txBody>
        </p:sp>
        <p:sp>
          <p:nvSpPr>
            <p:cNvPr id="19" name="Rectangle 18"/>
            <p:cNvSpPr/>
            <p:nvPr>
              <p:custDataLst>
                <p:tags r:id="rId30"/>
              </p:custDataLst>
            </p:nvPr>
          </p:nvSpPr>
          <p:spPr>
            <a:xfrm>
              <a:off x="9540240" y="1426391"/>
              <a:ext cx="1678982" cy="31796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4</a:t>
              </a:r>
            </a:p>
          </p:txBody>
        </p:sp>
      </p:grpSp>
      <p:cxnSp>
        <p:nvCxnSpPr>
          <p:cNvPr id="21" name="Straight Connector 20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5"/>
            </p:custDataLst>
          </p:nvPr>
        </p:nvCxnSpPr>
        <p:spPr>
          <a:xfrm>
            <a:off x="4956810" y="1471260"/>
            <a:ext cx="6010639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6"/>
            </p:custDataLst>
          </p:nvPr>
        </p:nvCxnSpPr>
        <p:spPr>
          <a:xfrm>
            <a:off x="4956810" y="2576217"/>
            <a:ext cx="6010639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7"/>
            </p:custDataLst>
          </p:nvPr>
        </p:nvCxnSpPr>
        <p:spPr>
          <a:xfrm>
            <a:off x="4956810" y="3681173"/>
            <a:ext cx="6010639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GrpSpPr/>
          <p:nvPr>
            <p:custDataLst>
              <p:tags r:id="rId8"/>
            </p:custDataLst>
          </p:nvPr>
        </p:nvGrpSpPr>
        <p:grpSpPr>
          <a:xfrm>
            <a:off x="9232556" y="2561527"/>
            <a:ext cx="2522564" cy="1322092"/>
            <a:chOff x="9109743" y="534841"/>
            <a:chExt cx="2539976" cy="1828752"/>
          </a:xfrm>
        </p:grpSpPr>
        <p:sp>
          <p:nvSpPr>
            <p:cNvPr id="26" name="TextBox 25"/>
            <p:cNvSpPr txBox="1"/>
            <p:nvPr>
              <p:custDataLst>
                <p:tags r:id="rId27"/>
              </p:custDataLst>
            </p:nvPr>
          </p:nvSpPr>
          <p:spPr>
            <a:xfrm>
              <a:off x="9109743" y="534841"/>
              <a:ext cx="2539976" cy="1828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03</a:t>
              </a:r>
            </a:p>
          </p:txBody>
        </p:sp>
        <p:sp>
          <p:nvSpPr>
            <p:cNvPr id="27" name="Rectangle 26"/>
            <p:cNvSpPr/>
            <p:nvPr>
              <p:custDataLst>
                <p:tags r:id="rId28"/>
              </p:custDataLst>
            </p:nvPr>
          </p:nvSpPr>
          <p:spPr>
            <a:xfrm>
              <a:off x="9540240" y="1426391"/>
              <a:ext cx="1678982" cy="31796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7</a:t>
              </a:r>
            </a:p>
          </p:txBody>
        </p:sp>
      </p:grpSp>
      <p:sp>
        <p:nvSpPr>
          <p:cNvPr id="4" name="文本框 3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9"/>
            </p:custDataLst>
          </p:nvPr>
        </p:nvSpPr>
        <p:spPr>
          <a:xfrm>
            <a:off x="5302401" y="408997"/>
            <a:ext cx="1502818" cy="3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ONE</a:t>
            </a:r>
          </a:p>
        </p:txBody>
      </p:sp>
      <p:sp>
        <p:nvSpPr>
          <p:cNvPr id="32" name="文本框 3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0"/>
            </p:custDataLst>
          </p:nvPr>
        </p:nvSpPr>
        <p:spPr>
          <a:xfrm>
            <a:off x="5289158" y="1586025"/>
            <a:ext cx="1579756" cy="3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TWO</a:t>
            </a:r>
          </a:p>
        </p:txBody>
      </p:sp>
      <p:sp>
        <p:nvSpPr>
          <p:cNvPr id="33" name="文本框 3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1"/>
            </p:custDataLst>
          </p:nvPr>
        </p:nvSpPr>
        <p:spPr>
          <a:xfrm>
            <a:off x="5267716" y="2678587"/>
            <a:ext cx="1768948" cy="3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THREE</a:t>
            </a:r>
          </a:p>
        </p:txBody>
      </p:sp>
      <p:sp>
        <p:nvSpPr>
          <p:cNvPr id="3" name="文本框 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2"/>
            </p:custDataLst>
          </p:nvPr>
        </p:nvSpPr>
        <p:spPr>
          <a:xfrm>
            <a:off x="5292942" y="1143033"/>
            <a:ext cx="2390760" cy="2556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defRPr/>
            </a:pPr>
            <a:r>
              <a:rPr lang="en-US" altLang="zh-CN" sz="16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α</a:t>
            </a:r>
            <a:r>
              <a:rPr lang="en-US" altLang="zh-CN" sz="1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Sprint summary</a:t>
            </a:r>
          </a:p>
        </p:txBody>
      </p:sp>
      <p:sp>
        <p:nvSpPr>
          <p:cNvPr id="5" name="文本框 4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3"/>
            </p:custDataLst>
          </p:nvPr>
        </p:nvSpPr>
        <p:spPr>
          <a:xfrm>
            <a:off x="5297987" y="2248907"/>
            <a:ext cx="3288793" cy="2556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defRPr/>
            </a:pPr>
            <a:r>
              <a:rPr lang="en-US" altLang="zh-CN" sz="1200" b="1" spc="2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Beta Sprint and Optimization</a:t>
            </a:r>
            <a:endParaRPr kumimoji="0" lang="zh-CN" altLang="en-US" sz="1200" b="1" i="0" u="none" strike="noStrike" kern="1200" cap="none" spc="2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  <a:p>
            <a:pPr>
              <a:defRPr/>
            </a:pPr>
            <a:endParaRPr lang="en-US" altLang="zh-CN" sz="12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4"/>
            </p:custDataLst>
          </p:nvPr>
        </p:nvSpPr>
        <p:spPr>
          <a:xfrm>
            <a:off x="5264563" y="2917757"/>
            <a:ext cx="3762404" cy="523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额外功能</a:t>
            </a: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5"/>
            </p:custDataLst>
          </p:nvPr>
        </p:nvSpPr>
        <p:spPr>
          <a:xfrm>
            <a:off x="5289158" y="3304285"/>
            <a:ext cx="2390760" cy="2556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defRPr/>
            </a:pPr>
            <a:r>
              <a:rPr lang="en-US" altLang="zh-CN" sz="1200" b="1" spc="2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Extra Functionality</a:t>
            </a:r>
            <a:endParaRPr kumimoji="0" lang="zh-CN" altLang="en-US" sz="1200" b="1" i="0" u="none" strike="noStrike" kern="1200" cap="none" spc="2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  <a:p>
            <a:pPr algn="l">
              <a:defRPr/>
            </a:pPr>
            <a:endParaRPr lang="zh-CN" altLang="en-US" sz="12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lvl="0">
              <a:defRPr/>
            </a:pPr>
            <a:endParaRPr lang="zh-CN" altLang="en-US" sz="12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6"/>
            </p:custDataLst>
          </p:nvPr>
        </p:nvSpPr>
        <p:spPr>
          <a:xfrm>
            <a:off x="5318516" y="3863185"/>
            <a:ext cx="1652910" cy="3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PART 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FOUR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/>
          <p:nvPr>
            <p:custDataLst>
              <p:tags r:id="rId17"/>
            </p:custDataLst>
          </p:nvPr>
        </p:nvSpPr>
        <p:spPr>
          <a:xfrm>
            <a:off x="5264563" y="4083764"/>
            <a:ext cx="40165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用户使用报告</a:t>
            </a: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SpPr txBox="1"/>
          <p:nvPr>
            <p:custDataLst>
              <p:tags r:id="rId18"/>
            </p:custDataLst>
          </p:nvPr>
        </p:nvSpPr>
        <p:spPr>
          <a:xfrm>
            <a:off x="5289158" y="4488884"/>
            <a:ext cx="3919434" cy="2556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spc="25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sym typeface="+mn-ea"/>
              </a:rPr>
              <a:t>User Feedback</a:t>
            </a:r>
            <a:endParaRPr lang="en-US" altLang="zh-CN" sz="1200" b="1" spc="250" dirty="0">
              <a:solidFill>
                <a:prstClr val="whit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232556" y="3761049"/>
            <a:ext cx="2522564" cy="1322092"/>
            <a:chOff x="9262138" y="5067962"/>
            <a:chExt cx="2539976" cy="1828752"/>
          </a:xfrm>
        </p:grpSpPr>
        <p:sp>
          <p:nvSpPr>
            <p:cNvPr id="13" name="TextBox 25"/>
            <p:cNvSpPr txBox="1"/>
            <p:nvPr>
              <p:custDataLst>
                <p:tags r:id="rId25"/>
              </p:custDataLst>
            </p:nvPr>
          </p:nvSpPr>
          <p:spPr>
            <a:xfrm>
              <a:off x="9262138" y="5067962"/>
              <a:ext cx="2539976" cy="1828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</a:t>
              </a:r>
              <a:r>
                <a:rPr kumimoji="0" lang="en-US" altLang="zh-CN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28" name="Rectangle 26"/>
            <p:cNvSpPr/>
            <p:nvPr>
              <p:custDataLst>
                <p:tags r:id="rId26"/>
              </p:custDataLst>
            </p:nvPr>
          </p:nvSpPr>
          <p:spPr>
            <a:xfrm>
              <a:off x="9701102" y="5891877"/>
              <a:ext cx="1678982" cy="31796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8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12871218" y="3008733"/>
            <a:ext cx="12233275" cy="444500"/>
            <a:chOff x="1640" y="6042"/>
            <a:chExt cx="8335" cy="700"/>
          </a:xfrm>
        </p:grpSpPr>
        <p:sp>
          <p:nvSpPr>
            <p:cNvPr id="45" name="右箭头 49"/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 descr="黑暗中的灯光&#10;&#10;描述已自动生成"/>
            <p:cNvPicPr>
              <a:picLocks noChangeAspect="1"/>
            </p:cNvPicPr>
            <p:nvPr/>
          </p:nvPicPr>
          <p:blipFill>
            <a:blip r:embed="rId4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 rot="3387509">
            <a:off x="-7509862" y="-1119823"/>
            <a:ext cx="10364470" cy="11819255"/>
          </a:xfrm>
          <a:prstGeom prst="rect">
            <a:avLst/>
          </a:prstGeom>
          <a:blipFill dpi="0" rotWithShape="1">
            <a:blip r:embed="rId49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240020" y="4956175"/>
            <a:ext cx="6490970" cy="1322070"/>
            <a:chOff x="8490" y="6348"/>
            <a:chExt cx="10222" cy="2082"/>
          </a:xfrm>
        </p:grpSpPr>
        <p:sp>
          <p:nvSpPr>
            <p:cNvPr id="40" name="文本框 39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  <p:cNvSpPr txBox="1"/>
            <p:nvPr>
              <p:custDataLst>
                <p:tags r:id="rId20"/>
              </p:custDataLst>
            </p:nvPr>
          </p:nvSpPr>
          <p:spPr>
            <a:xfrm>
              <a:off x="8495" y="6359"/>
              <a:ext cx="260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PART FIVE</a:t>
              </a:r>
            </a:p>
          </p:txBody>
        </p:sp>
        <p:sp>
          <p:nvSpPr>
            <p:cNvPr id="49" name="Rectangle 15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  <p:cNvSpPr/>
            <p:nvPr>
              <p:custDataLst>
                <p:tags r:id="rId21"/>
              </p:custDataLst>
            </p:nvPr>
          </p:nvSpPr>
          <p:spPr>
            <a:xfrm>
              <a:off x="8490" y="6736"/>
              <a:ext cx="6325" cy="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开发进程</a:t>
              </a:r>
            </a:p>
          </p:txBody>
        </p:sp>
        <p:sp>
          <p:nvSpPr>
            <p:cNvPr id="50" name="文本框 49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  <p:cNvSpPr txBox="1"/>
            <p:nvPr>
              <p:custDataLst>
                <p:tags r:id="rId22"/>
              </p:custDataLst>
            </p:nvPr>
          </p:nvSpPr>
          <p:spPr>
            <a:xfrm>
              <a:off x="8529" y="7394"/>
              <a:ext cx="6172" cy="40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Development process</a:t>
              </a:r>
              <a:endParaRPr lang="en-US" altLang="zh-CN" sz="12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sp>
          <p:nvSpPr>
            <p:cNvPr id="56" name="TextBox 25"/>
            <p:cNvSpPr txBox="1"/>
            <p:nvPr>
              <p:custDataLst>
                <p:tags r:id="rId23"/>
              </p:custDataLst>
            </p:nvPr>
          </p:nvSpPr>
          <p:spPr>
            <a:xfrm>
              <a:off x="14739" y="6348"/>
              <a:ext cx="3973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Lato" panose="020F0502020204030203" pitchFamily="34" charset="0"/>
                </a:rPr>
                <a:t>05</a:t>
              </a:r>
              <a:endParaRPr kumimoji="0" lang="en-US" altLang="zh-CN" sz="8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</a:endParaRPr>
            </a:p>
          </p:txBody>
        </p:sp>
        <p:sp>
          <p:nvSpPr>
            <p:cNvPr id="57" name="Rectangle 26"/>
            <p:cNvSpPr/>
            <p:nvPr>
              <p:custDataLst>
                <p:tags r:id="rId24"/>
              </p:custDataLst>
            </p:nvPr>
          </p:nvSpPr>
          <p:spPr>
            <a:xfrm>
              <a:off x="15426" y="7286"/>
              <a:ext cx="2626" cy="36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rPr>
                <a:t>PAGE 9</a:t>
              </a:r>
            </a:p>
          </p:txBody>
        </p:sp>
      </p:grpSp>
      <p:cxnSp>
        <p:nvCxnSpPr>
          <p:cNvPr id="31" name="Straight Connector 22" descr="e7d195523061f1c03a90ee8e42cb24248e56383cd534985688F9F494128731F165EE95AB4B0C0A38076AAEA07667B1565C446FC45FF01DFB0E885BCDBDF3A284F3DB14DA61DD97F0BAB2E6C668FB4931F30000D59F9E4790D2106D7EE133E5D4028C520F1477EC0ECA6614764E8D8AA520E093591EC0681EC088B86F7B23971E8EA281BB506A9DE3"/>
          <p:cNvCxnSpPr/>
          <p:nvPr>
            <p:custDataLst>
              <p:tags r:id="rId19"/>
            </p:custDataLst>
          </p:nvPr>
        </p:nvCxnSpPr>
        <p:spPr>
          <a:xfrm>
            <a:off x="4937760" y="4881323"/>
            <a:ext cx="6020435" cy="2032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84455" y="-32385"/>
            <a:ext cx="12360910" cy="692277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87" name="PA-直接连接符 7"/>
          <p:cNvCxnSpPr/>
          <p:nvPr>
            <p:custDataLst>
              <p:tags r:id="rId2"/>
            </p:custDataLst>
          </p:nvPr>
        </p:nvCxnSpPr>
        <p:spPr>
          <a:xfrm>
            <a:off x="443946" y="-3247246"/>
            <a:ext cx="324004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61112" y="-660479"/>
            <a:ext cx="4106545" cy="6956425"/>
          </a:xfrm>
          <a:prstGeom prst="rect">
            <a:avLst/>
          </a:prstGeom>
          <a:gradFill>
            <a:gsLst>
              <a:gs pos="50000">
                <a:srgbClr val="BDBDBD">
                  <a:alpha val="14000"/>
                </a:srgbClr>
              </a:gs>
              <a:gs pos="0">
                <a:schemeClr val="tx1">
                  <a:lumMod val="25000"/>
                  <a:lumOff val="75000"/>
                  <a:alpha val="1000"/>
                </a:schemeClr>
              </a:gs>
              <a:gs pos="100000">
                <a:srgbClr val="BCBCBC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剪去单角的矩形 66"/>
          <p:cNvSpPr/>
          <p:nvPr/>
        </p:nvSpPr>
        <p:spPr>
          <a:xfrm flipH="1">
            <a:off x="1217661" y="1052286"/>
            <a:ext cx="3399147" cy="5403930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剪去单角的矩形 66"/>
          <p:cNvSpPr/>
          <p:nvPr/>
        </p:nvSpPr>
        <p:spPr>
          <a:xfrm flipH="1">
            <a:off x="4884046" y="1064564"/>
            <a:ext cx="3290014" cy="5391652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剪去单角的矩形 66"/>
          <p:cNvSpPr/>
          <p:nvPr/>
        </p:nvSpPr>
        <p:spPr>
          <a:xfrm flipH="1">
            <a:off x="8452497" y="1052286"/>
            <a:ext cx="3290014" cy="5403930"/>
          </a:xfrm>
          <a:prstGeom prst="snip1Rect">
            <a:avLst>
              <a:gd name="adj" fmla="val 10220"/>
            </a:avLst>
          </a:prstGeom>
          <a:gradFill>
            <a:gsLst>
              <a:gs pos="0">
                <a:schemeClr val="tx1">
                  <a:alpha val="0"/>
                </a:scheme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15875">
            <a:gradFill>
              <a:gsLst>
                <a:gs pos="17000">
                  <a:srgbClr val="FFC000">
                    <a:alpha val="0"/>
                  </a:srgbClr>
                </a:gs>
                <a:gs pos="0">
                  <a:srgbClr val="FFC000">
                    <a:alpha val="100000"/>
                  </a:srgbClr>
                </a:gs>
                <a:gs pos="82000">
                  <a:srgbClr val="FFC000">
                    <a:alpha val="40000"/>
                  </a:srgbClr>
                </a:gs>
                <a:gs pos="71000">
                  <a:srgbClr val="FFC000">
                    <a:alpha val="0"/>
                  </a:srgbClr>
                </a:gs>
                <a:gs pos="100000">
                  <a:srgbClr val="FFC000">
                    <a:alpha val="85000"/>
                  </a:srgbClr>
                </a:gs>
              </a:gsLst>
              <a:lin ang="16200000" scaled="1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7936" y="2203677"/>
            <a:ext cx="3224755" cy="10712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BERT</a:t>
            </a: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</a:t>
            </a:r>
            <a:endParaRPr kumimoji="0" lang="en-US" altLang="zh-CN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体量过大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4646" y="1242053"/>
            <a:ext cx="296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BERT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算法体量过大，对于云服务器的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CPU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占用过大，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响应时间过长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55270" y="3458671"/>
            <a:ext cx="12233275" cy="444500"/>
            <a:chOff x="1640" y="6042"/>
            <a:chExt cx="8335" cy="700"/>
          </a:xfrm>
        </p:grpSpPr>
        <p:sp>
          <p:nvSpPr>
            <p:cNvPr id="22" name="右箭头 49"/>
            <p:cNvSpPr/>
            <p:nvPr/>
          </p:nvSpPr>
          <p:spPr>
            <a:xfrm>
              <a:off x="1640" y="6042"/>
              <a:ext cx="8335" cy="700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alpha val="13000"/>
                  </a:schemeClr>
                </a:gs>
                <a:gs pos="100000">
                  <a:srgbClr val="FFF2CC"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6469" y="6042"/>
              <a:ext cx="1689" cy="5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262" y="6682"/>
              <a:ext cx="4569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FF2CC"/>
                  </a:gs>
                  <a:gs pos="0">
                    <a:srgbClr val="FFF2CC">
                      <a:alpha val="0"/>
                    </a:srgbClr>
                  </a:gs>
                  <a:gs pos="100000">
                    <a:srgbClr val="FFC00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黑暗中的灯光&#10;&#10;描述已自动生成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" y="6049"/>
              <a:ext cx="2480" cy="364"/>
            </a:xfrm>
            <a:prstGeom prst="rect">
              <a:avLst/>
            </a:prstGeom>
          </p:spPr>
        </p:pic>
      </p:grpSp>
      <p:sp>
        <p:nvSpPr>
          <p:cNvPr id="26" name="燕尾形 5"/>
          <p:cNvSpPr/>
          <p:nvPr>
            <p:custDataLst>
              <p:tags r:id="rId3"/>
            </p:custDataLst>
          </p:nvPr>
        </p:nvSpPr>
        <p:spPr>
          <a:xfrm rot="5400000">
            <a:off x="9769994" y="3555154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燕尾形 5"/>
          <p:cNvSpPr/>
          <p:nvPr>
            <p:custDataLst>
              <p:tags r:id="rId4"/>
            </p:custDataLst>
          </p:nvPr>
        </p:nvSpPr>
        <p:spPr>
          <a:xfrm rot="5400000">
            <a:off x="2577885" y="3555154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燕尾形 5"/>
          <p:cNvSpPr/>
          <p:nvPr>
            <p:custDataLst>
              <p:tags r:id="rId5"/>
            </p:custDataLst>
          </p:nvPr>
        </p:nvSpPr>
        <p:spPr>
          <a:xfrm rot="5400000">
            <a:off x="6287322" y="3555154"/>
            <a:ext cx="611789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07307" y="2450970"/>
            <a:ext cx="3368893" cy="583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机型适配不足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75559" y="4192676"/>
            <a:ext cx="3236969" cy="6976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增强机型适配性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56167" y="1328621"/>
            <a:ext cx="241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当前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App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在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设备和浏览器上的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适配性可以继续提高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448521" y="1374230"/>
            <a:ext cx="234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网页端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压力测试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结果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可以继续优化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21734" y="2180205"/>
            <a:ext cx="3214637" cy="10899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网页压力测试</a:t>
            </a:r>
            <a:endParaRPr kumimoji="0" lang="en-US" altLang="zh-CN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存在优化空间</a:t>
            </a:r>
            <a:endParaRPr kumimoji="0" lang="zh-CN" altLang="en-US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31877" y="4217203"/>
            <a:ext cx="3450771" cy="743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分布式服务器架构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12339" y="5024734"/>
            <a:ext cx="32087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对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BERT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进行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剪枝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等轻量化优化，在裁剪大量参数的同时，维持模型精度，寻找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算力消耗和性能优化的平衡点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74291" y="5091434"/>
            <a:ext cx="2889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将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API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接口部署在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多台服务器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上运行，通过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分布式架构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减轻单台服务器负担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632163" y="5011607"/>
            <a:ext cx="29249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iPhone 8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基础上，增加小米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12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13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14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等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不同机型的屏幕自适应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，满足更多机型用户的需求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94395" y="4217203"/>
            <a:ext cx="3360602" cy="743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BERT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EA900"/>
                    </a:gs>
                    <a:gs pos="55000">
                      <a:srgbClr val="FABE00"/>
                    </a:gs>
                    <a:gs pos="100000">
                      <a:srgbClr val="FFFF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算法轻量化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DEA900"/>
                  </a:gs>
                  <a:gs pos="55000">
                    <a:srgbClr val="FABE00"/>
                  </a:gs>
                  <a:gs pos="100000">
                    <a:srgbClr val="FFFF00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3757" y="1476533"/>
            <a:ext cx="405665" cy="161691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现存问题</a:t>
            </a:r>
          </a:p>
        </p:txBody>
      </p:sp>
      <p:sp>
        <p:nvSpPr>
          <p:cNvPr id="10" name="矩形 9"/>
          <p:cNvSpPr/>
          <p:nvPr/>
        </p:nvSpPr>
        <p:spPr>
          <a:xfrm>
            <a:off x="448945" y="4063365"/>
            <a:ext cx="405765" cy="231965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下一步冲刺计划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8105" y="34925"/>
            <a:ext cx="7055351" cy="764329"/>
            <a:chOff x="123" y="55"/>
            <a:chExt cx="10384" cy="936"/>
          </a:xfrm>
        </p:grpSpPr>
        <p:sp>
          <p:nvSpPr>
            <p:cNvPr id="15" name="文本框 14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01</a:t>
              </a:r>
            </a:p>
          </p:txBody>
        </p:sp>
        <p:sp>
          <p:nvSpPr>
            <p:cNvPr id="16" name="矩形 15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8" y="120"/>
              <a:ext cx="9259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α</a:t>
              </a: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冲刺总结</a:t>
              </a: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23" y="540"/>
              <a:ext cx="8992" cy="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defRPr/>
              </a:pPr>
              <a:r>
                <a:rPr lang="en-US" altLang="zh-CN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α</a:t>
              </a: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Sprint Summary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32" grpId="0" bldLvl="0" animBg="1"/>
      <p:bldP spid="35" grpId="0" bldLvl="0" animBg="1"/>
      <p:bldP spid="40" grpId="0"/>
      <p:bldP spid="4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84455" y="-697865"/>
            <a:ext cx="12604115" cy="7843520"/>
            <a:chOff x="-133" y="-1099"/>
            <a:chExt cx="19849" cy="12352"/>
          </a:xfrm>
        </p:grpSpPr>
        <p:sp>
          <p:nvSpPr>
            <p:cNvPr id="19" name="矩形 18"/>
            <p:cNvSpPr/>
            <p:nvPr/>
          </p:nvSpPr>
          <p:spPr>
            <a:xfrm>
              <a:off x="-133" y="-51"/>
              <a:ext cx="19466" cy="10902"/>
            </a:xfrm>
            <a:prstGeom prst="rect">
              <a:avLst/>
            </a:prstGeom>
            <a:solidFill>
              <a:sysClr val="windowText" lastClr="000000">
                <a:alpha val="19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01" y="6263"/>
              <a:ext cx="7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549" y="-1099"/>
              <a:ext cx="6467" cy="10955"/>
            </a:xfrm>
            <a:prstGeom prst="rect">
              <a:avLst/>
            </a:prstGeom>
            <a:gradFill>
              <a:gsLst>
                <a:gs pos="50000">
                  <a:srgbClr val="BDBDBD">
                    <a:alpha val="14000"/>
                  </a:srgbClr>
                </a:gs>
                <a:gs pos="0">
                  <a:sysClr val="windowText" lastClr="000000">
                    <a:lumMod val="25000"/>
                    <a:lumOff val="75000"/>
                    <a:alpha val="1000"/>
                  </a:sysClr>
                </a:gs>
                <a:gs pos="100000">
                  <a:srgbClr val="BCBCBC">
                    <a:alpha val="2000"/>
                  </a:srgbClr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15" y="2553"/>
              <a:ext cx="639" cy="2187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解决方案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14" y="5931"/>
              <a:ext cx="639" cy="338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具体实施步骤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23" y="55"/>
              <a:ext cx="11111" cy="1173"/>
              <a:chOff x="123" y="55"/>
              <a:chExt cx="10384" cy="91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23" y="55"/>
                <a:ext cx="1219" cy="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</a:rPr>
                  <a:t>02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>
                <a:off x="1176" y="271"/>
                <a:ext cx="72" cy="634"/>
              </a:xfrm>
              <a:prstGeom prst="rect">
                <a:avLst/>
              </a:prstGeom>
              <a:solidFill>
                <a:srgbClr val="E22B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48" y="120"/>
                <a:ext cx="9259" cy="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2400" b="1" i="0" u="none" strike="noStrike" kern="1200" cap="none" spc="2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新魏" panose="02010800040101010101" charset="-122"/>
                    <a:ea typeface="华文新魏" panose="02010800040101010101" charset="-122"/>
                    <a:cs typeface="+mn-ea"/>
                  </a:rPr>
                  <a:t>智能问答界面优化</a:t>
                </a:r>
                <a:endParaRPr kumimoji="0" lang="en-US" altLang="zh-CN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323" y="628"/>
                <a:ext cx="8992" cy="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2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新魏" panose="02010800040101010101" charset="-122"/>
                    <a:ea typeface="华文新魏" panose="02010800040101010101" charset="-122"/>
                    <a:cs typeface="+mn-ea"/>
                  </a:rPr>
                  <a:t>Optimization of Q&amp;A</a:t>
                </a:r>
                <a:endParaRPr kumimoji="0" lang="zh-CN" altLang="en-US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1844" y="9112"/>
              <a:ext cx="380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dirty="0">
                  <a:solidFill>
                    <a:prstClr val="white">
                      <a:lumMod val="9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功能展示配图如上</a:t>
              </a:r>
              <a:endPara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723" y="1540"/>
              <a:ext cx="17993" cy="9713"/>
              <a:chOff x="928180" y="978060"/>
              <a:chExt cx="11309541" cy="6168042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31072" y="978060"/>
                <a:ext cx="11306649" cy="6168042"/>
                <a:chOff x="856808" y="955200"/>
                <a:chExt cx="11015152" cy="5404396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856808" y="955200"/>
                  <a:ext cx="3911274" cy="5404396"/>
                  <a:chOff x="917768" y="993300"/>
                  <a:chExt cx="3911274" cy="5404396"/>
                </a:xfrm>
              </p:grpSpPr>
              <p:sp>
                <p:nvSpPr>
                  <p:cNvPr id="36" name="剪去单角的矩形 66"/>
                  <p:cNvSpPr/>
                  <p:nvPr/>
                </p:nvSpPr>
                <p:spPr>
                  <a:xfrm flipH="1">
                    <a:off x="917768" y="993766"/>
                    <a:ext cx="3635998" cy="5403930"/>
                  </a:xfrm>
                  <a:prstGeom prst="snip1Rect">
                    <a:avLst>
                      <a:gd name="adj" fmla="val 10220"/>
                    </a:avLst>
                  </a:prstGeom>
                  <a:gradFill>
                    <a:gsLst>
                      <a:gs pos="0">
                        <a:sysClr val="windowText" lastClr="000000">
                          <a:alpha val="0"/>
                        </a:sysClr>
                      </a:gs>
                      <a:gs pos="80000">
                        <a:srgbClr val="042043">
                          <a:alpha val="20000"/>
                        </a:srgbClr>
                      </a:gs>
                      <a:gs pos="100000">
                        <a:srgbClr val="042043">
                          <a:alpha val="35000"/>
                        </a:srgbClr>
                      </a:gs>
                    </a:gsLst>
                    <a:lin ang="16200000" scaled="0"/>
                  </a:gradFill>
                  <a:ln w="22225" cap="flat" cmpd="sng" algn="ctr">
                    <a:gradFill flip="none" rotWithShape="1">
                      <a:gsLst>
                        <a:gs pos="100000">
                          <a:srgbClr val="FFC000">
                            <a:alpha val="0"/>
                          </a:srgbClr>
                        </a:gs>
                        <a:gs pos="11000">
                          <a:srgbClr val="FFC000">
                            <a:alpha val="100000"/>
                          </a:srgbClr>
                        </a:gs>
                        <a:gs pos="80000">
                          <a:srgbClr val="FFC000">
                            <a:alpha val="15000"/>
                          </a:srgbClr>
                        </a:gs>
                        <a:gs pos="51000">
                          <a:srgbClr val="FFC000">
                            <a:alpha val="60000"/>
                          </a:srgbClr>
                        </a:gs>
                      </a:gsLst>
                      <a:lin ang="5400000" scaled="1"/>
                      <a:tileRect/>
                    </a:gradFill>
                    <a:prstDash val="solid"/>
                    <a:miter lim="800000"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ea"/>
                    </a:endParaRPr>
                  </a:p>
                </p:txBody>
              </p: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4567730" y="993300"/>
                    <a:ext cx="261312" cy="5056980"/>
                    <a:chOff x="4567730" y="993300"/>
                    <a:chExt cx="316690" cy="5056980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4567730" y="993300"/>
                      <a:ext cx="316690" cy="233513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FFC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4869180" y="1219193"/>
                      <a:ext cx="15240" cy="4831087"/>
                    </a:xfrm>
                    <a:prstGeom prst="line">
                      <a:avLst/>
                    </a:prstGeom>
                    <a:noFill/>
                    <a:ln w="22225" cap="flat" cmpd="sng" algn="ctr">
                      <a:gradFill>
                        <a:gsLst>
                          <a:gs pos="0">
                            <a:srgbClr val="FFC000"/>
                          </a:gs>
                          <a:gs pos="50000">
                            <a:srgbClr val="FFC000">
                              <a:alpha val="60000"/>
                            </a:srgbClr>
                          </a:gs>
                          <a:gs pos="80000">
                            <a:srgbClr val="FFC000">
                              <a:alpha val="15000"/>
                            </a:srgbClr>
                          </a:gs>
                          <a:gs pos="100000">
                            <a:srgbClr val="FFC000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</p:grpSp>
            </p:grpSp>
            <p:cxnSp>
              <p:nvCxnSpPr>
                <p:cNvPr id="41" name="直接连接符 40"/>
                <p:cNvCxnSpPr/>
                <p:nvPr/>
              </p:nvCxnSpPr>
              <p:spPr>
                <a:xfrm>
                  <a:off x="4763127" y="1181093"/>
                  <a:ext cx="7108833" cy="0"/>
                </a:xfrm>
                <a:prstGeom prst="line">
                  <a:avLst/>
                </a:prstGeom>
                <a:noFill/>
                <a:ln w="22225" cap="flat" cmpd="sng" algn="ctr">
                  <a:gradFill flip="none" rotWithShape="1">
                    <a:gsLst>
                      <a:gs pos="0">
                        <a:srgbClr val="FFC000">
                          <a:alpha val="0"/>
                        </a:srgbClr>
                      </a:gs>
                      <a:gs pos="29000">
                        <a:srgbClr val="FFC000">
                          <a:alpha val="33000"/>
                        </a:srgbClr>
                      </a:gs>
                      <a:gs pos="83000">
                        <a:srgbClr val="FFC000"/>
                      </a:gs>
                      <a:gs pos="100000">
                        <a:srgbClr val="FFC000"/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928180" y="3882960"/>
                <a:ext cx="4027670" cy="902405"/>
                <a:chOff x="1010171" y="3197160"/>
                <a:chExt cx="3929641" cy="902405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1010171" y="3236100"/>
                  <a:ext cx="3641380" cy="665301"/>
                </a:xfrm>
                <a:prstGeom prst="rect">
                  <a:avLst/>
                </a:prstGeom>
                <a:solidFill>
                  <a:sysClr val="window" lastClr="FFFFFF">
                    <a:alpha val="50000"/>
                  </a:sysClr>
                </a:solidFill>
                <a:ln w="15875" cap="flat" cmpd="sng" algn="ctr">
                  <a:noFill/>
                  <a:prstDash val="solid"/>
                  <a:miter lim="800000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ea"/>
                  </a:endParaRPr>
                </a:p>
              </p:txBody>
            </p:sp>
            <p:sp>
              <p:nvSpPr>
                <p:cNvPr id="44" name="平行四边形 43"/>
                <p:cNvSpPr/>
                <p:nvPr/>
              </p:nvSpPr>
              <p:spPr>
                <a:xfrm rot="5400000">
                  <a:off x="4364326" y="3524079"/>
                  <a:ext cx="863463" cy="287509"/>
                </a:xfrm>
                <a:prstGeom prst="parallelogram">
                  <a:avLst>
                    <a:gd name="adj" fmla="val 76977"/>
                  </a:avLst>
                </a:prstGeom>
                <a:gradFill flip="none" rotWithShape="1">
                  <a:gsLst>
                    <a:gs pos="92000">
                      <a:srgbClr val="BDBDBD">
                        <a:alpha val="30000"/>
                      </a:srgbClr>
                    </a:gs>
                    <a:gs pos="27000">
                      <a:sysClr val="window" lastClr="FFFFFF">
                        <a:alpha val="50000"/>
                      </a:sysClr>
                    </a:gs>
                  </a:gsLst>
                  <a:lin ang="16200000" scaled="1"/>
                  <a:tileRect/>
                </a:gradFill>
                <a:ln w="15875" cap="flat" cmpd="sng" algn="ctr">
                  <a:noFill/>
                  <a:prstDash val="solid"/>
                  <a:miter lim="800000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e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1132909" y="3197160"/>
                  <a:ext cx="3381640" cy="74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3200" b="1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DEA900"/>
                          </a:gs>
                          <a:gs pos="55000">
                            <a:srgbClr val="FABE00"/>
                          </a:gs>
                          <a:gs pos="100000">
                            <a:srgbClr val="FFFF00"/>
                          </a:gs>
                        </a:gsLst>
                        <a:lin ang="5400000" scaled="0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ea"/>
                    </a:rPr>
                    <a:t>模型预训练</a:t>
                  </a:r>
                  <a:endPara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DEA900"/>
                        </a:gs>
                        <a:gs pos="55000">
                          <a:srgbClr val="FABE00"/>
                        </a:gs>
                        <a:gs pos="100000">
                          <a:srgbClr val="FFFF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</a:endParaRPr>
                </a:p>
              </p:txBody>
            </p:sp>
          </p:grpSp>
        </p:grp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8" y="2544"/>
              <a:ext cx="10028" cy="6278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2404" y="3731"/>
              <a:ext cx="507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接入 </a:t>
              </a:r>
              <a:r>
                <a:rPr kumimoji="0" lang="zh-CN" altLang="en-US" i="0" u="none" strike="noStrike" kern="1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文心一言 </a:t>
              </a:r>
              <a:r>
                <a:rPr kumimoji="0" lang="en-US" altLang="zh-CN" i="0" u="none" strike="noStrike" kern="1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ENRIE </a:t>
              </a:r>
              <a:r>
                <a:rPr lang="en-US" altLang="zh-CN" kern="100" dirty="0">
                  <a:solidFill>
                    <a:srgbClr val="FFC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4.0 API</a:t>
              </a:r>
              <a:r>
                <a:rPr kumimoji="0" lang="zh-CN" altLang="en-US" b="0" i="0" u="none" strike="noStrike" kern="1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优化模型响应速度</a:t>
              </a:r>
              <a:endPara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654" y="7945"/>
              <a:ext cx="5929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在接入</a:t>
              </a:r>
              <a:r>
                <a: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API</a:t>
              </a: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</a:rPr>
                <a:t>前使用本地数据训练模型， “你是一位养殖专家，名字是小渔，下面为我解答养殖方面的常见问题。”</a:t>
              </a:r>
              <a:endPara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218" y="1877"/>
              <a:ext cx="5078" cy="16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-49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FFC000"/>
                      </a:gs>
                      <a:gs pos="36000">
                        <a:prstClr val="white">
                          <a:alpha val="100000"/>
                          <a:lumMod val="90000"/>
                        </a:prst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文心一言</a:t>
              </a:r>
              <a:r>
                <a:rPr kumimoji="0" lang="en-US" altLang="zh-CN" sz="2800" b="1" i="0" u="none" strike="noStrike" kern="1200" cap="none" spc="-49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FFC000"/>
                      </a:gs>
                      <a:gs pos="36000">
                        <a:prstClr val="white">
                          <a:alpha val="100000"/>
                          <a:lumMod val="90000"/>
                        </a:prst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API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spc="-49" dirty="0">
                  <a:ln w="3175">
                    <a:noFill/>
                  </a:ln>
                  <a:gradFill>
                    <a:gsLst>
                      <a:gs pos="0">
                        <a:srgbClr val="FFC000"/>
                      </a:gs>
                      <a:gs pos="36000">
                        <a:prstClr val="white">
                          <a:alpha val="100000"/>
                          <a:lumMod val="90000"/>
                        </a:prst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ENRIE 4.0 </a:t>
              </a:r>
              <a:r>
                <a:rPr lang="zh-CN" altLang="en-US" sz="2800" b="1" spc="-49" dirty="0">
                  <a:ln w="3175">
                    <a:noFill/>
                  </a:ln>
                  <a:gradFill>
                    <a:gsLst>
                      <a:gs pos="0">
                        <a:srgbClr val="FFC000"/>
                      </a:gs>
                      <a:gs pos="36000">
                        <a:prstClr val="white">
                          <a:alpha val="100000"/>
                          <a:lumMod val="90000"/>
                        </a:prstClr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模型</a:t>
              </a:r>
              <a:endParaRPr kumimoji="0" lang="zh-CN" altLang="en-US" sz="28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2" name="圆角矩形 8">
            <a:extLst>
              <a:ext uri="{FF2B5EF4-FFF2-40B4-BE49-F238E27FC236}">
                <a16:creationId xmlns:a16="http://schemas.microsoft.com/office/drawing/2014/main" id="{55AF5809-0DFA-6BCA-A698-9252564FDCB8}"/>
              </a:ext>
            </a:extLst>
          </p:cNvPr>
          <p:cNvSpPr/>
          <p:nvPr/>
        </p:nvSpPr>
        <p:spPr>
          <a:xfrm>
            <a:off x="-204503" y="-697865"/>
            <a:ext cx="5342253" cy="8825441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剪去单角的矩形 66"/>
          <p:cNvSpPr/>
          <p:nvPr/>
        </p:nvSpPr>
        <p:spPr>
          <a:xfrm flipH="1">
            <a:off x="994410" y="978535"/>
            <a:ext cx="3872865" cy="6167120"/>
          </a:xfrm>
          <a:prstGeom prst="snip1Rect">
            <a:avLst>
              <a:gd name="adj" fmla="val 10220"/>
            </a:avLst>
          </a:prstGeom>
          <a:gradFill>
            <a:gsLst>
              <a:gs pos="0">
                <a:sysClr val="windowText" lastClr="000000">
                  <a:alpha val="0"/>
                </a:sysClr>
              </a:gs>
              <a:gs pos="80000">
                <a:srgbClr val="042043">
                  <a:alpha val="20000"/>
                </a:srgbClr>
              </a:gs>
              <a:gs pos="100000">
                <a:srgbClr val="042043">
                  <a:alpha val="35000"/>
                </a:srgbClr>
              </a:gs>
            </a:gsLst>
            <a:lin ang="16200000" scaled="0"/>
          </a:gradFill>
          <a:ln w="22225" cap="flat" cmpd="sng" algn="ctr">
            <a:gradFill flip="none" rotWithShape="1">
              <a:gsLst>
                <a:gs pos="100000">
                  <a:srgbClr val="FFC000">
                    <a:alpha val="0"/>
                  </a:srgbClr>
                </a:gs>
                <a:gs pos="11000">
                  <a:srgbClr val="FFC000">
                    <a:alpha val="100000"/>
                  </a:srgbClr>
                </a:gs>
                <a:gs pos="80000">
                  <a:srgbClr val="FFC000">
                    <a:alpha val="15000"/>
                  </a:srgbClr>
                </a:gs>
                <a:gs pos="51000">
                  <a:srgbClr val="FFC000">
                    <a:alpha val="6000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2440" y="-697865"/>
            <a:ext cx="10114915" cy="7447280"/>
            <a:chOff x="744" y="-1099"/>
            <a:chExt cx="15929" cy="11728"/>
          </a:xfrm>
        </p:grpSpPr>
        <p:sp>
          <p:nvSpPr>
            <p:cNvPr id="20" name="文本框 19"/>
            <p:cNvSpPr txBox="1"/>
            <p:nvPr/>
          </p:nvSpPr>
          <p:spPr>
            <a:xfrm>
              <a:off x="16601" y="6263"/>
              <a:ext cx="7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549" y="-1099"/>
              <a:ext cx="6467" cy="10955"/>
            </a:xfrm>
            <a:prstGeom prst="rect">
              <a:avLst/>
            </a:prstGeom>
            <a:gradFill>
              <a:gsLst>
                <a:gs pos="50000">
                  <a:srgbClr val="BDBDBD">
                    <a:alpha val="14000"/>
                  </a:srgbClr>
                </a:gs>
                <a:gs pos="0">
                  <a:sysClr val="windowText" lastClr="000000">
                    <a:lumMod val="25000"/>
                    <a:lumOff val="75000"/>
                    <a:alpha val="1000"/>
                  </a:sysClr>
                </a:gs>
                <a:gs pos="100000">
                  <a:srgbClr val="BCBCBC">
                    <a:alpha val="2000"/>
                  </a:srgbClr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95" y="2303"/>
              <a:ext cx="639" cy="2187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解决方案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744" y="5931"/>
              <a:ext cx="639" cy="338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具体实施步骤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688" y="1540"/>
              <a:ext cx="427" cy="9089"/>
              <a:chOff x="4567730" y="993300"/>
              <a:chExt cx="316690" cy="505698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4567730" y="993300"/>
                <a:ext cx="316690" cy="233513"/>
              </a:xfrm>
              <a:prstGeom prst="line">
                <a:avLst/>
              </a:prstGeom>
              <a:noFill/>
              <a:ln w="2222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直接连接符 39"/>
              <p:cNvCxnSpPr/>
              <p:nvPr/>
            </p:nvCxnSpPr>
            <p:spPr>
              <a:xfrm>
                <a:off x="4869180" y="1219193"/>
                <a:ext cx="15240" cy="4831087"/>
              </a:xfrm>
              <a:prstGeom prst="line">
                <a:avLst/>
              </a:prstGeom>
              <a:noFill/>
              <a:ln w="22225" cap="flat" cmpd="sng" algn="ctr">
                <a:gradFill>
                  <a:gsLst>
                    <a:gs pos="0">
                      <a:srgbClr val="FFC000"/>
                    </a:gs>
                    <a:gs pos="50000">
                      <a:srgbClr val="FFC000">
                        <a:alpha val="60000"/>
                      </a:srgbClr>
                    </a:gs>
                    <a:gs pos="80000">
                      <a:srgbClr val="FFC000">
                        <a:alpha val="15000"/>
                      </a:srgbClr>
                    </a:gs>
                    <a:gs pos="100000">
                      <a:srgbClr val="FFC000"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</p:grpSp>
      <p:sp>
        <p:nvSpPr>
          <p:cNvPr id="63" name="矩形 62"/>
          <p:cNvSpPr/>
          <p:nvPr/>
        </p:nvSpPr>
        <p:spPr>
          <a:xfrm>
            <a:off x="-84455" y="-32385"/>
            <a:ext cx="12360910" cy="6922770"/>
          </a:xfrm>
          <a:prstGeom prst="rect">
            <a:avLst/>
          </a:prstGeom>
          <a:solidFill>
            <a:sysClr val="windowText" lastClr="000000">
              <a:alpha val="1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030" y="1404620"/>
            <a:ext cx="3305175" cy="22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/>
          <p:cNvPicPr/>
          <p:nvPr/>
        </p:nvPicPr>
        <p:blipFill>
          <a:blip r:embed="rId7"/>
          <a:stretch>
            <a:fillRect/>
          </a:stretch>
        </p:blipFill>
        <p:spPr>
          <a:xfrm>
            <a:off x="5339715" y="4110990"/>
            <a:ext cx="3257550" cy="1950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5147851" y="1235700"/>
            <a:ext cx="7371809" cy="0"/>
          </a:xfrm>
          <a:prstGeom prst="line">
            <a:avLst/>
          </a:prstGeom>
          <a:noFill/>
          <a:ln w="22225" cap="flat" cmpd="sng" algn="ctr">
            <a:gradFill flip="none" rotWithShape="1">
              <a:gsLst>
                <a:gs pos="0">
                  <a:srgbClr val="FFC000">
                    <a:alpha val="0"/>
                  </a:srgbClr>
                </a:gs>
                <a:gs pos="29000">
                  <a:srgbClr val="FFC000">
                    <a:alpha val="33000"/>
                  </a:srgbClr>
                </a:gs>
                <a:gs pos="83000">
                  <a:srgbClr val="FFC000"/>
                </a:gs>
                <a:gs pos="100000">
                  <a:srgbClr val="FFC000"/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5760941" y="3703410"/>
            <a:ext cx="23484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网页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10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倍测试结果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2691" y="6140540"/>
            <a:ext cx="23484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API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 10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倍测试结果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130665" y="2183130"/>
            <a:ext cx="2954020" cy="3236595"/>
            <a:chOff x="14486" y="2788"/>
            <a:chExt cx="4297" cy="5097"/>
          </a:xfrm>
        </p:grpSpPr>
        <p:sp>
          <p:nvSpPr>
            <p:cNvPr id="15" name="文本框 14"/>
            <p:cNvSpPr txBox="1"/>
            <p:nvPr/>
          </p:nvSpPr>
          <p:spPr>
            <a:xfrm>
              <a:off x="14486" y="4887"/>
              <a:ext cx="4297" cy="97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10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结果显示</a:t>
              </a:r>
              <a:r>
                <a:rPr lang="en-US" altLang="zh-CN" sz="2000" kern="1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数据传输正常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1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网页响应正常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486" y="2788"/>
              <a:ext cx="4275" cy="9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2000" kern="10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重新对网页和API接口进行</a:t>
              </a:r>
              <a:r>
                <a:rPr lang="en-US" altLang="zh-CN" sz="2000" kern="1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10倍压力测试</a:t>
              </a:r>
            </a:p>
            <a:p>
              <a:pPr algn="ctr"/>
              <a:endParaRPr lang="en-US" altLang="zh-CN" sz="2000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766" y="7318"/>
              <a:ext cx="3960" cy="5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kern="10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10倍压力</a:t>
              </a:r>
              <a:r>
                <a:rPr lang="en-US" altLang="zh-CN" sz="2000" kern="10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charset="0"/>
                  <a:sym typeface="+mn-ea"/>
                </a:rPr>
                <a:t>测试相应良好</a:t>
              </a:r>
              <a:endPara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endParaRPr>
            </a:p>
            <a:p>
              <a:endPara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3" name="燕尾形 5"/>
          <p:cNvSpPr/>
          <p:nvPr>
            <p:custDataLst>
              <p:tags r:id="rId1"/>
            </p:custDataLst>
          </p:nvPr>
        </p:nvSpPr>
        <p:spPr>
          <a:xfrm rot="5400000">
            <a:off x="10331450" y="2971165"/>
            <a:ext cx="469265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燕尾形 5"/>
          <p:cNvSpPr/>
          <p:nvPr>
            <p:custDataLst>
              <p:tags r:id="rId2"/>
            </p:custDataLst>
          </p:nvPr>
        </p:nvSpPr>
        <p:spPr>
          <a:xfrm rot="5400000">
            <a:off x="10346690" y="4408805"/>
            <a:ext cx="480060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986790" y="2981325"/>
            <a:ext cx="4169410" cy="897890"/>
            <a:chOff x="1714" y="5865"/>
            <a:chExt cx="6406" cy="1414"/>
          </a:xfrm>
        </p:grpSpPr>
        <p:sp>
          <p:nvSpPr>
            <p:cNvPr id="51" name="矩形 50"/>
            <p:cNvSpPr/>
            <p:nvPr/>
          </p:nvSpPr>
          <p:spPr>
            <a:xfrm>
              <a:off x="1714" y="5866"/>
              <a:ext cx="5938" cy="1048"/>
            </a:xfrm>
            <a:prstGeom prst="rect">
              <a:avLst/>
            </a:prstGeom>
            <a:solidFill>
              <a:sysClr val="window" lastClr="FFFFFF">
                <a:alpha val="50000"/>
              </a:sysClr>
            </a:solidFill>
            <a:ln w="15875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ea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rot="5400000">
              <a:off x="7179" y="6338"/>
              <a:ext cx="1414" cy="469"/>
            </a:xfrm>
            <a:prstGeom prst="parallelogram">
              <a:avLst>
                <a:gd name="adj" fmla="val 76977"/>
              </a:avLst>
            </a:prstGeom>
            <a:gradFill flip="none" rotWithShape="1">
              <a:gsLst>
                <a:gs pos="92000">
                  <a:srgbClr val="BDBDBD">
                    <a:alpha val="30000"/>
                  </a:srgbClr>
                </a:gs>
                <a:gs pos="27000">
                  <a:sysClr val="window" lastClr="FFFFFF">
                    <a:alpha val="50000"/>
                  </a:sysClr>
                </a:gs>
              </a:gsLst>
              <a:lin ang="16200000" scaled="1"/>
              <a:tileRect/>
            </a:gradFill>
            <a:ln w="15875" cap="flat" cmpd="sng" algn="ctr">
              <a:noFill/>
              <a:prstDash val="solid"/>
              <a:miter lim="800000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865" y="5944"/>
              <a:ext cx="5662" cy="9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EA900"/>
                      </a:gs>
                      <a:gs pos="55000">
                        <a:srgbClr val="FABE00"/>
                      </a:gs>
                      <a:gs pos="100000">
                        <a:srgbClr val="FFFF00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分布式服务器架构与压力优化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51890" y="3758565"/>
            <a:ext cx="3522980" cy="2643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10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分布式部署</a:t>
            </a:r>
            <a:endParaRPr lang="en-US" altLang="zh-CN" sz="1600" b="1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将API接口部署在多台服务器上，使用负载均衡分流请求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10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数据库优化</a:t>
            </a:r>
            <a:endParaRPr lang="en-US" altLang="zh-CN" sz="1600" b="1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读写分离与缓存加速，提升查询性能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10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压力测试</a:t>
            </a:r>
            <a:endParaRPr lang="en-US" altLang="zh-CN" sz="1600" b="1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模拟高并发请求，验证系统负载能力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10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实时监控</a:t>
            </a:r>
            <a:endParaRPr lang="en-US" altLang="zh-CN" sz="1600" b="1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  <a:p>
            <a:pPr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引入监控工具，优化资源配置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273810" y="1419860"/>
            <a:ext cx="3325495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采用</a:t>
            </a:r>
            <a:r>
              <a:rPr lang="en-US" altLang="zh-CN" sz="2000" b="1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分布式服务器架构</a:t>
            </a: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，部署API接口，结合</a:t>
            </a:r>
            <a:r>
              <a:rPr lang="en-US" altLang="zh-CN" sz="2000" b="1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负载均衡</a:t>
            </a: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和</a:t>
            </a:r>
            <a:r>
              <a:rPr lang="en-US" altLang="zh-CN" sz="2000" b="1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压力测试</a:t>
            </a: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，提升系统的高并发处理能力和稳定性。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93513" y="39475"/>
            <a:ext cx="7055351" cy="744731"/>
            <a:chOff x="123" y="55"/>
            <a:chExt cx="10384" cy="912"/>
          </a:xfrm>
        </p:grpSpPr>
        <p:sp>
          <p:nvSpPr>
            <p:cNvPr id="59" name="文本框 58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</a:t>
              </a:r>
              <a:r>
                <a:rPr lang="en-US" altLang="zh-CN" sz="4000" b="1" dirty="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248" y="120"/>
              <a:ext cx="9259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zh-CN" altLang="en-US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  <a:sym typeface="+mn-ea"/>
                </a:rPr>
                <a:t>网页负载能力</a:t>
              </a:r>
              <a:r>
                <a:rPr kumimoji="0" lang="zh-CN" altLang="en-US" sz="24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优化</a:t>
              </a: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323" y="628"/>
              <a:ext cx="8992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Optimization of Web Response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A695516-CACC-50F7-2511-8970295CC5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2411" y="3977005"/>
            <a:ext cx="5801452" cy="0"/>
          </a:xfrm>
          <a:prstGeom prst="line">
            <a:avLst/>
          </a:prstGeom>
          <a:ln w="22225">
            <a:gradFill flip="none" rotWithShape="1">
              <a:gsLst>
                <a:gs pos="49000">
                  <a:srgbClr val="FDDB87"/>
                </a:gs>
                <a:gs pos="0">
                  <a:srgbClr val="FDDB87">
                    <a:alpha val="0"/>
                  </a:srgbClr>
                </a:gs>
                <a:gs pos="100000">
                  <a:srgbClr val="FDDB87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8">
            <a:extLst>
              <a:ext uri="{FF2B5EF4-FFF2-40B4-BE49-F238E27FC236}">
                <a16:creationId xmlns:a16="http://schemas.microsoft.com/office/drawing/2014/main" id="{197B0794-7C8D-1A3E-EE95-AEBF848C1ED8}"/>
              </a:ext>
            </a:extLst>
          </p:cNvPr>
          <p:cNvSpPr/>
          <p:nvPr/>
        </p:nvSpPr>
        <p:spPr>
          <a:xfrm>
            <a:off x="9094667" y="-136684"/>
            <a:ext cx="3108382" cy="7558088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角矩形 8">
            <a:extLst>
              <a:ext uri="{FF2B5EF4-FFF2-40B4-BE49-F238E27FC236}">
                <a16:creationId xmlns:a16="http://schemas.microsoft.com/office/drawing/2014/main" id="{32C7949E-3CA7-8ACC-613F-A30B8026C6FF}"/>
              </a:ext>
            </a:extLst>
          </p:cNvPr>
          <p:cNvSpPr/>
          <p:nvPr/>
        </p:nvSpPr>
        <p:spPr>
          <a:xfrm>
            <a:off x="-227755" y="-420158"/>
            <a:ext cx="5342253" cy="8825441"/>
          </a:xfrm>
          <a:prstGeom prst="roundRect">
            <a:avLst>
              <a:gd name="adj" fmla="val 5471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4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92000" cy="68522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74930" y="-64770"/>
            <a:ext cx="12360910" cy="6922770"/>
          </a:xfrm>
          <a:prstGeom prst="rect">
            <a:avLst/>
          </a:prstGeom>
          <a:solidFill>
            <a:sysClr val="windowText" lastClr="000000">
              <a:alpha val="1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860" y="1303020"/>
            <a:ext cx="2157730" cy="4129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5195" y="1172845"/>
            <a:ext cx="2385060" cy="437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3731" y="1621313"/>
            <a:ext cx="405665" cy="1388587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解决方案</a:t>
            </a:r>
          </a:p>
        </p:txBody>
      </p:sp>
      <p:sp>
        <p:nvSpPr>
          <p:cNvPr id="36" name="矩形 35"/>
          <p:cNvSpPr/>
          <p:nvPr/>
        </p:nvSpPr>
        <p:spPr>
          <a:xfrm>
            <a:off x="453681" y="3766185"/>
            <a:ext cx="405765" cy="214693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具体实施步骤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90805" y="-3810"/>
            <a:ext cx="7055351" cy="743098"/>
            <a:chOff x="123" y="55"/>
            <a:chExt cx="10384" cy="910"/>
          </a:xfrm>
        </p:grpSpPr>
        <p:sp>
          <p:nvSpPr>
            <p:cNvPr id="45" name="文本框 44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02</a:t>
              </a:r>
            </a:p>
          </p:txBody>
        </p:sp>
        <p:sp>
          <p:nvSpPr>
            <p:cNvPr id="46" name="矩形 45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48" y="120"/>
              <a:ext cx="9259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323" y="628"/>
              <a:ext cx="8992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ea"/>
                </a:rPr>
                <a:t>Optimization of Device Adapatation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6664960" y="6100445"/>
            <a:ext cx="392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不同机型和屏幕展示配图如上</a:t>
            </a:r>
            <a:endParaRPr kumimoji="0" lang="zh-CN" altLang="en-US" sz="2000" b="1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92824" y="807720"/>
            <a:ext cx="11526836" cy="6393180"/>
            <a:chOff x="904540" y="978060"/>
            <a:chExt cx="11333181" cy="6168042"/>
          </a:xfrm>
        </p:grpSpPr>
        <p:grpSp>
          <p:nvGrpSpPr>
            <p:cNvPr id="60" name="组合 59"/>
            <p:cNvGrpSpPr/>
            <p:nvPr/>
          </p:nvGrpSpPr>
          <p:grpSpPr>
            <a:xfrm>
              <a:off x="931072" y="978060"/>
              <a:ext cx="11306649" cy="6168042"/>
              <a:chOff x="856808" y="955200"/>
              <a:chExt cx="11015152" cy="540439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856808" y="955200"/>
                <a:ext cx="3911274" cy="5404396"/>
                <a:chOff x="917768" y="993300"/>
                <a:chExt cx="3911274" cy="5404396"/>
              </a:xfrm>
            </p:grpSpPr>
            <p:sp>
              <p:nvSpPr>
                <p:cNvPr id="62" name="剪去单角的矩形 66"/>
                <p:cNvSpPr/>
                <p:nvPr/>
              </p:nvSpPr>
              <p:spPr>
                <a:xfrm flipH="1">
                  <a:off x="917768" y="993766"/>
                  <a:ext cx="3635998" cy="5403930"/>
                </a:xfrm>
                <a:prstGeom prst="snip1Rect">
                  <a:avLst>
                    <a:gd name="adj" fmla="val 10220"/>
                  </a:avLst>
                </a:prstGeom>
                <a:gradFill>
                  <a:gsLst>
                    <a:gs pos="0">
                      <a:sysClr val="windowText" lastClr="000000">
                        <a:alpha val="0"/>
                      </a:sysClr>
                    </a:gs>
                    <a:gs pos="80000">
                      <a:srgbClr val="042043">
                        <a:alpha val="20000"/>
                      </a:srgbClr>
                    </a:gs>
                    <a:gs pos="100000">
                      <a:srgbClr val="042043">
                        <a:alpha val="35000"/>
                      </a:srgbClr>
                    </a:gs>
                  </a:gsLst>
                  <a:lin ang="16200000" scaled="0"/>
                </a:gradFill>
                <a:ln w="22225" cap="flat" cmpd="sng" algn="ctr">
                  <a:gradFill flip="none" rotWithShape="1">
                    <a:gsLst>
                      <a:gs pos="100000">
                        <a:srgbClr val="FFC000">
                          <a:alpha val="0"/>
                        </a:srgbClr>
                      </a:gs>
                      <a:gs pos="11000">
                        <a:srgbClr val="FFC000">
                          <a:alpha val="100000"/>
                        </a:srgbClr>
                      </a:gs>
                      <a:gs pos="80000">
                        <a:srgbClr val="FFC000">
                          <a:alpha val="15000"/>
                        </a:srgbClr>
                      </a:gs>
                      <a:gs pos="51000">
                        <a:srgbClr val="FFC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ea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4567730" y="993300"/>
                  <a:ext cx="261312" cy="5056980"/>
                  <a:chOff x="4567730" y="993300"/>
                  <a:chExt cx="316690" cy="5056980"/>
                </a:xfrm>
              </p:grpSpPr>
              <p:cxnSp>
                <p:nvCxnSpPr>
                  <p:cNvPr id="65" name="直接连接符 64"/>
                  <p:cNvCxnSpPr/>
                  <p:nvPr/>
                </p:nvCxnSpPr>
                <p:spPr>
                  <a:xfrm>
                    <a:off x="4567730" y="993300"/>
                    <a:ext cx="316690" cy="233513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>
                    <a:off x="4869180" y="1219193"/>
                    <a:ext cx="15240" cy="4831087"/>
                  </a:xfrm>
                  <a:prstGeom prst="line">
                    <a:avLst/>
                  </a:prstGeom>
                  <a:noFill/>
                  <a:ln w="22225" cap="flat" cmpd="sng" algn="ctr">
                    <a:gradFill>
                      <a:gsLst>
                        <a:gs pos="0">
                          <a:srgbClr val="FFC000"/>
                        </a:gs>
                        <a:gs pos="50000">
                          <a:srgbClr val="FFC000">
                            <a:alpha val="60000"/>
                          </a:srgbClr>
                        </a:gs>
                        <a:gs pos="80000">
                          <a:srgbClr val="FFC000">
                            <a:alpha val="15000"/>
                          </a:srgbClr>
                        </a:gs>
                        <a:gs pos="100000">
                          <a:srgbClr val="FFC000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67" name="直接连接符 66"/>
              <p:cNvCxnSpPr/>
              <p:nvPr/>
            </p:nvCxnSpPr>
            <p:spPr>
              <a:xfrm>
                <a:off x="4763127" y="1181093"/>
                <a:ext cx="7108833" cy="0"/>
              </a:xfrm>
              <a:prstGeom prst="line">
                <a:avLst/>
              </a:prstGeom>
              <a:noFill/>
              <a:ln w="22225" cap="flat" cmpd="sng" algn="ctr">
                <a:gradFill flip="none" rotWithShape="1">
                  <a:gsLst>
                    <a:gs pos="0">
                      <a:srgbClr val="FFC000">
                        <a:alpha val="0"/>
                      </a:srgbClr>
                    </a:gs>
                    <a:gs pos="29000">
                      <a:srgbClr val="FFC000">
                        <a:alpha val="33000"/>
                      </a:srgbClr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  <p:grpSp>
          <p:nvGrpSpPr>
            <p:cNvPr id="68" name="组合 67"/>
            <p:cNvGrpSpPr/>
            <p:nvPr/>
          </p:nvGrpSpPr>
          <p:grpSpPr>
            <a:xfrm>
              <a:off x="904540" y="2416197"/>
              <a:ext cx="4041790" cy="940854"/>
              <a:chOff x="987106" y="1730397"/>
              <a:chExt cx="3943417" cy="94085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987106" y="1807786"/>
                <a:ext cx="3656036" cy="665325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 rot="5400000">
                <a:off x="4355037" y="2095765"/>
                <a:ext cx="863463" cy="287509"/>
              </a:xfrm>
              <a:prstGeom prst="parallelogram">
                <a:avLst>
                  <a:gd name="adj" fmla="val 76977"/>
                </a:avLst>
              </a:prstGeom>
              <a:gradFill flip="none" rotWithShape="1">
                <a:gsLst>
                  <a:gs pos="92000">
                    <a:srgbClr val="BDBDBD">
                      <a:alpha val="30000"/>
                    </a:srgbClr>
                  </a:gs>
                  <a:gs pos="27000">
                    <a:sysClr val="window" lastClr="FFFFFF">
                      <a:alpha val="50000"/>
                    </a:sysClr>
                  </a:gs>
                </a:gsLst>
                <a:lin ang="16200000" scaled="1"/>
                <a:tileRect/>
              </a:gra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97654" y="1730397"/>
                <a:ext cx="3381640" cy="7431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kern="0" noProof="0" dirty="0">
                    <a:ln>
                      <a:noFill/>
                    </a:ln>
                    <a:gradFill>
                      <a:gsLst>
                        <a:gs pos="0">
                          <a:srgbClr val="DEA900"/>
                        </a:gs>
                        <a:gs pos="55000">
                          <a:srgbClr val="FABE00"/>
                        </a:gs>
                        <a:gs pos="100000">
                          <a:srgbClr val="FFFF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增强机型适配性</a:t>
                </a:r>
                <a:endParaRPr kumimoji="0" lang="en-US" altLang="zh-CN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EA900"/>
                      </a:gs>
                      <a:gs pos="55000">
                        <a:srgbClr val="FABE00"/>
                      </a:gs>
                      <a:gs pos="100000">
                        <a:srgbClr val="FFFF00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EA900"/>
                      </a:gs>
                      <a:gs pos="55000">
                        <a:srgbClr val="FABE00"/>
                      </a:gs>
                      <a:gs pos="100000">
                        <a:srgbClr val="FFFF00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952797" y="1519070"/>
            <a:ext cx="3930015" cy="546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800" b="1" i="0" u="none" strike="noStrike" kern="1200" cap="none" spc="-49" normalizeH="0" baseline="0" noProof="0" dirty="0" err="1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多设备兼容性测试</a:t>
            </a:r>
            <a:endParaRPr kumimoji="0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60806" y="3646263"/>
            <a:ext cx="3075305" cy="2712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iPhone 8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基础上，增加小米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12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13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14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等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不同机型的屏幕自适应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，满足更多机型用户的需求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在原本的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16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：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9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网页比例上，继续增加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16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：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10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，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4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：</a:t>
            </a:r>
            <a:r>
              <a:rPr lang="en-US" altLang="zh-CN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3</a:t>
            </a: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的</a:t>
            </a:r>
            <a:r>
              <a:rPr lang="zh-CN" altLang="en-US" sz="2000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屏幕比例</a:t>
            </a:r>
            <a:r>
              <a:rPr lang="zh-CN" altLang="en-US" sz="2000" kern="100" dirty="0">
                <a:solidFill>
                  <a:srgbClr val="EEA91A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适</a:t>
            </a:r>
            <a:r>
              <a:rPr lang="zh-CN" altLang="en-US" sz="2000" kern="1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配</a:t>
            </a:r>
            <a:endParaRPr lang="zh-CN" altLang="en-US" kern="100" dirty="0">
              <a:solidFill>
                <a:srgbClr val="EEA91A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rgbClr val="EEA91A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541635" y="322834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16 </a:t>
            </a:r>
            <a:r>
              <a:rPr lang="zh-CN" altLang="en-US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：</a:t>
            </a: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9</a:t>
            </a:r>
            <a:endParaRPr kumimoji="0" lang="en-US" altLang="zh-CN" b="1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568305" y="5444490"/>
            <a:ext cx="891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4 </a:t>
            </a:r>
            <a:r>
              <a:rPr lang="zh-CN" altLang="en-US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：</a:t>
            </a: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3</a:t>
            </a:r>
            <a:endParaRPr kumimoji="0" lang="en-US" altLang="zh-CN" b="1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670" y="1264285"/>
            <a:ext cx="1881505" cy="416814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738495" y="5582285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小米</a:t>
            </a: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12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8007985" y="5588635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小米</a:t>
            </a:r>
            <a:r>
              <a:rPr lang="en-US" altLang="zh-CN" b="1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13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9797415" y="1303655"/>
            <a:ext cx="2334260" cy="1949450"/>
            <a:chOff x="3501" y="1706"/>
            <a:chExt cx="4374" cy="3378"/>
          </a:xfrm>
        </p:grpSpPr>
        <p:grpSp>
          <p:nvGrpSpPr>
            <p:cNvPr id="80" name="组合 79"/>
            <p:cNvGrpSpPr/>
            <p:nvPr/>
          </p:nvGrpSpPr>
          <p:grpSpPr>
            <a:xfrm>
              <a:off x="3501" y="1706"/>
              <a:ext cx="4374" cy="3379"/>
              <a:chOff x="6553674" y="1649573"/>
              <a:chExt cx="5123180" cy="3831590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6553674" y="1649573"/>
                <a:ext cx="5123180" cy="3831590"/>
                <a:chOff x="10345" y="3960"/>
                <a:chExt cx="8068" cy="6034"/>
              </a:xfrm>
            </p:grpSpPr>
            <p:pic>
              <p:nvPicPr>
                <p:cNvPr id="82" name="图片 81" descr="图形用户界面&#10;&#10;低可信度描述已自动生成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68" t="17778" r="24306" b="14444"/>
                <a:stretch>
                  <a:fillRect/>
                </a:stretch>
              </p:blipFill>
              <p:spPr>
                <a:xfrm>
                  <a:off x="10345" y="3960"/>
                  <a:ext cx="8068" cy="6034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83" name="图形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65" y="8243"/>
                  <a:ext cx="428" cy="524"/>
                </a:xfrm>
                <a:prstGeom prst="rect">
                  <a:avLst/>
                </a:prstGeom>
              </p:spPr>
            </p:pic>
          </p:grpSp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754" y="1859123"/>
                <a:ext cx="4539615" cy="2323465"/>
              </a:xfrm>
              <a:prstGeom prst="rect">
                <a:avLst/>
              </a:prstGeom>
            </p:spPr>
          </p:pic>
        </p:grp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89" y="1812"/>
              <a:ext cx="4008" cy="2256"/>
            </a:xfrm>
            <a:prstGeom prst="rect">
              <a:avLst/>
            </a:prstGeom>
          </p:spPr>
        </p:pic>
      </p:grpSp>
      <p:grpSp>
        <p:nvGrpSpPr>
          <p:cNvPr id="86" name="组合 85"/>
          <p:cNvGrpSpPr/>
          <p:nvPr/>
        </p:nvGrpSpPr>
        <p:grpSpPr>
          <a:xfrm>
            <a:off x="10012680" y="3604260"/>
            <a:ext cx="1814195" cy="1754505"/>
            <a:chOff x="3240" y="2409"/>
            <a:chExt cx="4062" cy="4436"/>
          </a:xfrm>
        </p:grpSpPr>
        <p:grpSp>
          <p:nvGrpSpPr>
            <p:cNvPr id="87" name="组合 86"/>
            <p:cNvGrpSpPr/>
            <p:nvPr/>
          </p:nvGrpSpPr>
          <p:grpSpPr>
            <a:xfrm>
              <a:off x="3240" y="2409"/>
              <a:ext cx="4063" cy="4437"/>
              <a:chOff x="6553674" y="1649573"/>
              <a:chExt cx="5123180" cy="3831590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6553674" y="1649573"/>
                <a:ext cx="5123180" cy="3831590"/>
                <a:chOff x="10345" y="3960"/>
                <a:chExt cx="8068" cy="6034"/>
              </a:xfrm>
            </p:grpSpPr>
            <p:pic>
              <p:nvPicPr>
                <p:cNvPr id="89" name="图片 88" descr="图形用户界面&#10;&#10;低可信度描述已自动生成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68" t="17778" r="24306" b="14444"/>
                <a:stretch>
                  <a:fillRect/>
                </a:stretch>
              </p:blipFill>
              <p:spPr>
                <a:xfrm>
                  <a:off x="10345" y="3960"/>
                  <a:ext cx="8068" cy="6034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0" name="图形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65" y="8243"/>
                  <a:ext cx="428" cy="524"/>
                </a:xfrm>
                <a:prstGeom prst="rect">
                  <a:avLst/>
                </a:prstGeom>
              </p:spPr>
            </p:pic>
          </p:grpSp>
          <p:pic>
            <p:nvPicPr>
              <p:cNvPr id="91" name="图片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2754" y="1859123"/>
                <a:ext cx="4539615" cy="2323465"/>
              </a:xfrm>
              <a:prstGeom prst="rect">
                <a:avLst/>
              </a:prstGeom>
            </p:spPr>
          </p:pic>
        </p:grp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5" y="2627"/>
              <a:ext cx="3709" cy="2786"/>
            </a:xfrm>
            <a:prstGeom prst="rect">
              <a:avLst/>
            </a:prstGeom>
          </p:spPr>
        </p:pic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4455" y="1142365"/>
            <a:ext cx="2082800" cy="4446270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>
            <a:off x="842480" y="88003"/>
            <a:ext cx="62909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增强机型适配度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4D77-51F7-71B8-4126-C2751819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>
            <a:extLst>
              <a:ext uri="{FF2B5EF4-FFF2-40B4-BE49-F238E27FC236}">
                <a16:creationId xmlns:a16="http://schemas.microsoft.com/office/drawing/2014/main" id="{D9FBA6C2-A7B2-6FB6-CB40-E2364C8C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92000" cy="68522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C2679C-71EC-477C-5D63-AAB149A0FEDF}"/>
              </a:ext>
            </a:extLst>
          </p:cNvPr>
          <p:cNvSpPr/>
          <p:nvPr/>
        </p:nvSpPr>
        <p:spPr>
          <a:xfrm>
            <a:off x="-74930" y="-64770"/>
            <a:ext cx="12360910" cy="6922770"/>
          </a:xfrm>
          <a:prstGeom prst="rect">
            <a:avLst/>
          </a:prstGeom>
          <a:solidFill>
            <a:sysClr val="windowText" lastClr="000000">
              <a:alpha val="1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F33C3C-98F2-39B3-31A0-98EBFDB6754B}"/>
              </a:ext>
            </a:extLst>
          </p:cNvPr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20B34EC-B54F-87C3-42E5-A2651F1F8FA5}"/>
              </a:ext>
            </a:extLst>
          </p:cNvPr>
          <p:cNvSpPr/>
          <p:nvPr/>
        </p:nvSpPr>
        <p:spPr>
          <a:xfrm>
            <a:off x="453731" y="1621313"/>
            <a:ext cx="405665" cy="1388587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40FF30-FAFE-9F1E-BC73-DF35AFF3912A}"/>
              </a:ext>
            </a:extLst>
          </p:cNvPr>
          <p:cNvSpPr/>
          <p:nvPr/>
        </p:nvSpPr>
        <p:spPr>
          <a:xfrm>
            <a:off x="453681" y="3766185"/>
            <a:ext cx="405765" cy="214693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0BAD6E-518C-65B5-A6F4-F97A4A72ABCC}"/>
              </a:ext>
            </a:extLst>
          </p:cNvPr>
          <p:cNvGrpSpPr/>
          <p:nvPr/>
        </p:nvGrpSpPr>
        <p:grpSpPr>
          <a:xfrm>
            <a:off x="90805" y="-3810"/>
            <a:ext cx="7055351" cy="743098"/>
            <a:chOff x="123" y="55"/>
            <a:chExt cx="10384" cy="91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4038FD1-A39D-95C5-C143-375D8B00295F}"/>
                </a:ext>
              </a:extLst>
            </p:cNvPr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03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3CD952F-DF4B-CE6C-E5BA-AFB3A39C126E}"/>
                </a:ext>
              </a:extLst>
            </p:cNvPr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5D319F0-9B94-C589-81E0-A7C139E1AAC0}"/>
                </a:ext>
              </a:extLst>
            </p:cNvPr>
            <p:cNvSpPr txBox="1"/>
            <p:nvPr/>
          </p:nvSpPr>
          <p:spPr>
            <a:xfrm>
              <a:off x="1248" y="120"/>
              <a:ext cx="9259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E273CA8-6F6A-E275-8DB5-298DA159912A}"/>
                </a:ext>
              </a:extLst>
            </p:cNvPr>
            <p:cNvSpPr txBox="1"/>
            <p:nvPr/>
          </p:nvSpPr>
          <p:spPr>
            <a:xfrm>
              <a:off x="1323" y="628"/>
              <a:ext cx="8992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ea"/>
                </a:rPr>
                <a:t>Extra Functionality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552320E-C2F8-C2D8-F57B-D7BCEDB00E0D}"/>
              </a:ext>
            </a:extLst>
          </p:cNvPr>
          <p:cNvGrpSpPr/>
          <p:nvPr/>
        </p:nvGrpSpPr>
        <p:grpSpPr>
          <a:xfrm>
            <a:off x="209550" y="807720"/>
            <a:ext cx="12310110" cy="6393180"/>
            <a:chOff x="904540" y="978060"/>
            <a:chExt cx="11333181" cy="6168042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D48237C-1291-EC94-D9AF-8C86E0895F82}"/>
                </a:ext>
              </a:extLst>
            </p:cNvPr>
            <p:cNvGrpSpPr/>
            <p:nvPr/>
          </p:nvGrpSpPr>
          <p:grpSpPr>
            <a:xfrm>
              <a:off x="931072" y="978060"/>
              <a:ext cx="11306649" cy="6168042"/>
              <a:chOff x="856808" y="955200"/>
              <a:chExt cx="11015152" cy="5404396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A008A36F-351F-E9EA-34F7-68CC651B25C4}"/>
                  </a:ext>
                </a:extLst>
              </p:cNvPr>
              <p:cNvGrpSpPr/>
              <p:nvPr/>
            </p:nvGrpSpPr>
            <p:grpSpPr>
              <a:xfrm>
                <a:off x="856808" y="955200"/>
                <a:ext cx="3911274" cy="5404396"/>
                <a:chOff x="917768" y="993300"/>
                <a:chExt cx="3911274" cy="5404396"/>
              </a:xfrm>
            </p:grpSpPr>
            <p:sp>
              <p:nvSpPr>
                <p:cNvPr id="62" name="剪去单角的矩形 66">
                  <a:extLst>
                    <a:ext uri="{FF2B5EF4-FFF2-40B4-BE49-F238E27FC236}">
                      <a16:creationId xmlns:a16="http://schemas.microsoft.com/office/drawing/2014/main" id="{E0EBB969-F7B5-E475-0C14-D3E4AED147FF}"/>
                    </a:ext>
                  </a:extLst>
                </p:cNvPr>
                <p:cNvSpPr/>
                <p:nvPr/>
              </p:nvSpPr>
              <p:spPr>
                <a:xfrm flipH="1">
                  <a:off x="917768" y="993766"/>
                  <a:ext cx="3635998" cy="5403930"/>
                </a:xfrm>
                <a:prstGeom prst="snip1Rect">
                  <a:avLst>
                    <a:gd name="adj" fmla="val 10220"/>
                  </a:avLst>
                </a:prstGeom>
                <a:gradFill>
                  <a:gsLst>
                    <a:gs pos="0">
                      <a:sysClr val="windowText" lastClr="000000">
                        <a:alpha val="0"/>
                      </a:sysClr>
                    </a:gs>
                    <a:gs pos="80000">
                      <a:srgbClr val="042043">
                        <a:alpha val="20000"/>
                      </a:srgbClr>
                    </a:gs>
                    <a:gs pos="100000">
                      <a:srgbClr val="042043">
                        <a:alpha val="35000"/>
                      </a:srgbClr>
                    </a:gs>
                  </a:gsLst>
                  <a:lin ang="16200000" scaled="0"/>
                </a:gradFill>
                <a:ln w="22225" cap="flat" cmpd="sng" algn="ctr">
                  <a:gradFill flip="none" rotWithShape="1">
                    <a:gsLst>
                      <a:gs pos="100000">
                        <a:srgbClr val="FFC000">
                          <a:alpha val="0"/>
                        </a:srgbClr>
                      </a:gs>
                      <a:gs pos="11000">
                        <a:srgbClr val="FFC000">
                          <a:alpha val="100000"/>
                        </a:srgbClr>
                      </a:gs>
                      <a:gs pos="80000">
                        <a:srgbClr val="FFC000">
                          <a:alpha val="15000"/>
                        </a:srgbClr>
                      </a:gs>
                      <a:gs pos="51000">
                        <a:srgbClr val="FFC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ea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70FBF016-70F6-8617-A05B-0F5DCA33471B}"/>
                    </a:ext>
                  </a:extLst>
                </p:cNvPr>
                <p:cNvGrpSpPr/>
                <p:nvPr/>
              </p:nvGrpSpPr>
              <p:grpSpPr>
                <a:xfrm>
                  <a:off x="4567730" y="993300"/>
                  <a:ext cx="261312" cy="5056980"/>
                  <a:chOff x="4567730" y="993300"/>
                  <a:chExt cx="316690" cy="5056980"/>
                </a:xfrm>
              </p:grpSpPr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C793EC35-A0E0-7164-5C4D-5A30AB20E621}"/>
                      </a:ext>
                    </a:extLst>
                  </p:cNvPr>
                  <p:cNvCxnSpPr/>
                  <p:nvPr/>
                </p:nvCxnSpPr>
                <p:spPr>
                  <a:xfrm>
                    <a:off x="4567730" y="993300"/>
                    <a:ext cx="316690" cy="233513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E467F862-B443-DD29-7954-F0CCC7AD2C8F}"/>
                      </a:ext>
                    </a:extLst>
                  </p:cNvPr>
                  <p:cNvCxnSpPr/>
                  <p:nvPr/>
                </p:nvCxnSpPr>
                <p:spPr>
                  <a:xfrm>
                    <a:off x="4869180" y="1219193"/>
                    <a:ext cx="15240" cy="4831087"/>
                  </a:xfrm>
                  <a:prstGeom prst="line">
                    <a:avLst/>
                  </a:prstGeom>
                  <a:noFill/>
                  <a:ln w="22225" cap="flat" cmpd="sng" algn="ctr">
                    <a:gradFill>
                      <a:gsLst>
                        <a:gs pos="0">
                          <a:srgbClr val="FFC000"/>
                        </a:gs>
                        <a:gs pos="50000">
                          <a:srgbClr val="FFC000">
                            <a:alpha val="60000"/>
                          </a:srgbClr>
                        </a:gs>
                        <a:gs pos="80000">
                          <a:srgbClr val="FFC000">
                            <a:alpha val="15000"/>
                          </a:srgbClr>
                        </a:gs>
                        <a:gs pos="100000">
                          <a:srgbClr val="FFC000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4E5133DA-CD55-719A-60BC-BE766410B8AA}"/>
                  </a:ext>
                </a:extLst>
              </p:cNvPr>
              <p:cNvCxnSpPr/>
              <p:nvPr/>
            </p:nvCxnSpPr>
            <p:spPr>
              <a:xfrm>
                <a:off x="4763127" y="1181093"/>
                <a:ext cx="7108833" cy="0"/>
              </a:xfrm>
              <a:prstGeom prst="line">
                <a:avLst/>
              </a:prstGeom>
              <a:noFill/>
              <a:ln w="22225" cap="flat" cmpd="sng" algn="ctr">
                <a:gradFill flip="none" rotWithShape="1">
                  <a:gsLst>
                    <a:gs pos="0">
                      <a:srgbClr val="FFC000">
                        <a:alpha val="0"/>
                      </a:srgbClr>
                    </a:gs>
                    <a:gs pos="29000">
                      <a:srgbClr val="FFC000">
                        <a:alpha val="33000"/>
                      </a:srgbClr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65F7ED56-B2F7-1E96-A738-161E8E198E1F}"/>
                </a:ext>
              </a:extLst>
            </p:cNvPr>
            <p:cNvGrpSpPr/>
            <p:nvPr/>
          </p:nvGrpSpPr>
          <p:grpSpPr>
            <a:xfrm>
              <a:off x="904540" y="2486364"/>
              <a:ext cx="4041790" cy="870687"/>
              <a:chOff x="987106" y="1800564"/>
              <a:chExt cx="3943417" cy="870687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4D3C160-B4BC-E98A-8C92-B5C84CC7378B}"/>
                  </a:ext>
                </a:extLst>
              </p:cNvPr>
              <p:cNvSpPr/>
              <p:nvPr/>
            </p:nvSpPr>
            <p:spPr>
              <a:xfrm>
                <a:off x="987106" y="1807786"/>
                <a:ext cx="3656036" cy="665325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0BA4CF3D-26C5-E430-A0FC-C4CA14669582}"/>
                  </a:ext>
                </a:extLst>
              </p:cNvPr>
              <p:cNvSpPr/>
              <p:nvPr/>
            </p:nvSpPr>
            <p:spPr>
              <a:xfrm rot="5400000">
                <a:off x="4355037" y="2095765"/>
                <a:ext cx="863463" cy="287509"/>
              </a:xfrm>
              <a:prstGeom prst="parallelogram">
                <a:avLst>
                  <a:gd name="adj" fmla="val 76977"/>
                </a:avLst>
              </a:prstGeom>
              <a:gradFill flip="none" rotWithShape="1">
                <a:gsLst>
                  <a:gs pos="92000">
                    <a:srgbClr val="BDBDBD">
                      <a:alpha val="30000"/>
                    </a:srgbClr>
                  </a:gs>
                  <a:gs pos="27000">
                    <a:sysClr val="window" lastClr="FFFFFF">
                      <a:alpha val="50000"/>
                    </a:sysClr>
                  </a:gs>
                </a:gsLst>
                <a:lin ang="16200000" scaled="1"/>
                <a:tileRect/>
              </a:gra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B3198A5-10DA-C66D-72F2-E6F9808826B0}"/>
                  </a:ext>
                </a:extLst>
              </p:cNvPr>
              <p:cNvSpPr txBox="1"/>
              <p:nvPr/>
            </p:nvSpPr>
            <p:spPr>
              <a:xfrm>
                <a:off x="1184434" y="1800564"/>
                <a:ext cx="3381640" cy="7431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dirty="0">
                    <a:gradFill>
                      <a:gsLst>
                        <a:gs pos="0">
                          <a:srgbClr val="DEA900"/>
                        </a:gs>
                        <a:gs pos="55000">
                          <a:srgbClr val="FABE00"/>
                        </a:gs>
                        <a:gs pos="100000">
                          <a:srgbClr val="FFFF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rPr>
                  <a:t>实现智能语音问答</a:t>
                </a:r>
                <a:endParaRPr kumimoji="0" lang="en-US" altLang="zh-CN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EA900"/>
                      </a:gs>
                      <a:gs pos="55000">
                        <a:srgbClr val="FABE00"/>
                      </a:gs>
                      <a:gs pos="100000">
                        <a:srgbClr val="FFFF00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5B8FED35-D474-5AC5-3772-D12C1FA781F1}"/>
              </a:ext>
            </a:extLst>
          </p:cNvPr>
          <p:cNvSpPr txBox="1"/>
          <p:nvPr/>
        </p:nvSpPr>
        <p:spPr>
          <a:xfrm>
            <a:off x="300330" y="1523860"/>
            <a:ext cx="3930015" cy="546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-49" dirty="0">
                <a:ln w="3175">
                  <a:noFill/>
                </a:ln>
                <a:gradFill>
                  <a:gsLst>
                    <a:gs pos="0">
                      <a:srgbClr val="FFC000"/>
                    </a:gs>
                    <a:gs pos="36000">
                      <a:prstClr val="white">
                        <a:alpha val="100000"/>
                        <a:lumMod val="90000"/>
                      </a:prst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新增朗读功能</a:t>
            </a:r>
            <a:endParaRPr kumimoji="0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52A5CAF-2763-C94C-4F69-007955C35FEE}"/>
              </a:ext>
            </a:extLst>
          </p:cNvPr>
          <p:cNvSpPr txBox="1"/>
          <p:nvPr/>
        </p:nvSpPr>
        <p:spPr>
          <a:xfrm>
            <a:off x="220299" y="3368690"/>
            <a:ext cx="4006776" cy="2712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根据第一次需求分析的市场调研结果，用户画像普遍为</a:t>
            </a:r>
            <a:r>
              <a:rPr lang="en-US" altLang="zh-CN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50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周岁及以上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的中老年人，并且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文化程度较低</a:t>
            </a:r>
            <a:r>
              <a:rPr lang="zh-CN" altLang="en-US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，因此过于复杂的操作系统对用户并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不友好</a:t>
            </a:r>
            <a:endParaRPr lang="en-US" altLang="zh-CN" sz="2000" kern="100" dirty="0">
              <a:solidFill>
                <a:srgbClr val="FFC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在语音输入的基础上，增加朗读功能，实现</a:t>
            </a:r>
            <a:r>
              <a:rPr lang="zh-CN" altLang="en-US" sz="2000" kern="10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完整的智能语音问答。</a:t>
            </a:r>
            <a:endParaRPr lang="en-US" altLang="zh-CN" sz="2000" kern="100" dirty="0">
              <a:solidFill>
                <a:srgbClr val="FFC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微软雅黑" panose="020B050302020402020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000" kern="100" dirty="0">
              <a:solidFill>
                <a:srgbClr val="FFC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微软雅黑" panose="020B050302020402020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微软雅黑" panose="020B0503020204020204" charset="-122"/>
              </a:rPr>
              <a:t>至此，功能闭环</a:t>
            </a:r>
            <a:endParaRPr lang="zh-CN" altLang="en-US" kern="1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5956E34-6643-CEE9-C932-49D99097C500}"/>
              </a:ext>
            </a:extLst>
          </p:cNvPr>
          <p:cNvGrpSpPr/>
          <p:nvPr/>
        </p:nvGrpSpPr>
        <p:grpSpPr>
          <a:xfrm>
            <a:off x="4892123" y="1055018"/>
            <a:ext cx="7225532" cy="5714979"/>
            <a:chOff x="6553674" y="1649573"/>
            <a:chExt cx="5123180" cy="383159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3372D32-60AB-82A7-03CB-A6D44824B6FB}"/>
                </a:ext>
              </a:extLst>
            </p:cNvPr>
            <p:cNvGrpSpPr/>
            <p:nvPr/>
          </p:nvGrpSpPr>
          <p:grpSpPr>
            <a:xfrm>
              <a:off x="6553674" y="1649573"/>
              <a:ext cx="5123180" cy="3831590"/>
              <a:chOff x="10345" y="3960"/>
              <a:chExt cx="8068" cy="6034"/>
            </a:xfrm>
          </p:grpSpPr>
          <p:pic>
            <p:nvPicPr>
              <p:cNvPr id="82" name="图片 81" descr="图形用户界面&#10;&#10;低可信度描述已自动生成">
                <a:extLst>
                  <a:ext uri="{FF2B5EF4-FFF2-40B4-BE49-F238E27FC236}">
                    <a16:creationId xmlns:a16="http://schemas.microsoft.com/office/drawing/2014/main" id="{6215CD38-9138-6D44-4E89-1B3C3DEB2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68" t="17778" r="24306" b="14444"/>
              <a:stretch>
                <a:fillRect/>
              </a:stretch>
            </p:blipFill>
            <p:spPr>
              <a:xfrm>
                <a:off x="10345" y="3960"/>
                <a:ext cx="8068" cy="603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图形 13">
                <a:extLst>
                  <a:ext uri="{FF2B5EF4-FFF2-40B4-BE49-F238E27FC236}">
                    <a16:creationId xmlns:a16="http://schemas.microsoft.com/office/drawing/2014/main" id="{E90E258B-8D67-CD7E-10FD-F4795A6D1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165" y="8243"/>
                <a:ext cx="428" cy="524"/>
              </a:xfrm>
              <a:prstGeom prst="rect">
                <a:avLst/>
              </a:prstGeom>
            </p:spPr>
          </p:pic>
        </p:grp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96710DFB-9206-C880-2EC4-6004BD28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2754" y="1859123"/>
              <a:ext cx="4539615" cy="2323465"/>
            </a:xfrm>
            <a:prstGeom prst="rect">
              <a:avLst/>
            </a:prstGeom>
          </p:spPr>
        </p:pic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D96236ED-CC3F-5BC5-DA48-7E4B60A10F29}"/>
              </a:ext>
            </a:extLst>
          </p:cNvPr>
          <p:cNvSpPr txBox="1"/>
          <p:nvPr/>
        </p:nvSpPr>
        <p:spPr>
          <a:xfrm>
            <a:off x="842480" y="88003"/>
            <a:ext cx="62909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额外功能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040089-231A-DE76-73C6-D94EBC31C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519" y="1342165"/>
            <a:ext cx="6445443" cy="34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5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5A82-DC42-18F3-BAA7-DD04CF20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>
            <a:extLst>
              <a:ext uri="{FF2B5EF4-FFF2-40B4-BE49-F238E27FC236}">
                <a16:creationId xmlns:a16="http://schemas.microsoft.com/office/drawing/2014/main" id="{44D74B64-ECC9-DDD5-8427-4345A7D2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"/>
            <a:ext cx="12192000" cy="68522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C93081-1E2F-3445-C3C0-0B25F5ECB351}"/>
              </a:ext>
            </a:extLst>
          </p:cNvPr>
          <p:cNvSpPr/>
          <p:nvPr/>
        </p:nvSpPr>
        <p:spPr>
          <a:xfrm>
            <a:off x="-84455" y="-32385"/>
            <a:ext cx="12360910" cy="6922770"/>
          </a:xfrm>
          <a:prstGeom prst="rect">
            <a:avLst/>
          </a:prstGeom>
          <a:solidFill>
            <a:sysClr val="windowText" lastClr="000000">
              <a:alpha val="1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FAF9-0D3D-57D1-01F6-05488ADAD7FA}"/>
              </a:ext>
            </a:extLst>
          </p:cNvPr>
          <p:cNvSpPr txBox="1"/>
          <p:nvPr/>
        </p:nvSpPr>
        <p:spPr>
          <a:xfrm>
            <a:off x="10541368" y="397724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6326EC-B5BE-4F43-E776-05A4554CDC2C}"/>
              </a:ext>
            </a:extLst>
          </p:cNvPr>
          <p:cNvSpPr/>
          <p:nvPr/>
        </p:nvSpPr>
        <p:spPr>
          <a:xfrm>
            <a:off x="453731" y="1621313"/>
            <a:ext cx="405665" cy="1388587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DD6BD9-36D4-A2E2-EE35-EF340059146A}"/>
              </a:ext>
            </a:extLst>
          </p:cNvPr>
          <p:cNvSpPr/>
          <p:nvPr/>
        </p:nvSpPr>
        <p:spPr>
          <a:xfrm>
            <a:off x="453681" y="3766185"/>
            <a:ext cx="405765" cy="2146935"/>
          </a:xfrm>
          <a:prstGeom prst="rect">
            <a:avLst/>
          </a:prstGeom>
          <a:noFill/>
        </p:spPr>
        <p:txBody>
          <a:bodyPr vert="eaVert" wrap="square" lIns="0" tIns="0" rIns="0" bIns="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9BB61B-1F2A-9AD2-3DE6-35E075715879}"/>
              </a:ext>
            </a:extLst>
          </p:cNvPr>
          <p:cNvGrpSpPr/>
          <p:nvPr/>
        </p:nvGrpSpPr>
        <p:grpSpPr>
          <a:xfrm>
            <a:off x="90805" y="-3810"/>
            <a:ext cx="7055351" cy="743098"/>
            <a:chOff x="123" y="55"/>
            <a:chExt cx="10384" cy="91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3144A10-0CF6-6A8A-CD18-09CFDB326D6E}"/>
                </a:ext>
              </a:extLst>
            </p:cNvPr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04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0BB36F8-4BB7-94B0-8EDE-6D9E804E549E}"/>
                </a:ext>
              </a:extLst>
            </p:cNvPr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4B10EC1-3FA6-66E9-C82E-D912C1294AB6}"/>
                </a:ext>
              </a:extLst>
            </p:cNvPr>
            <p:cNvSpPr txBox="1"/>
            <p:nvPr/>
          </p:nvSpPr>
          <p:spPr>
            <a:xfrm>
              <a:off x="1248" y="120"/>
              <a:ext cx="9259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kumimoji="0" lang="en-US" altLang="zh-CN" sz="24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F66ED1B-C562-7BD6-4C0E-55E683687465}"/>
                </a:ext>
              </a:extLst>
            </p:cNvPr>
            <p:cNvSpPr txBox="1"/>
            <p:nvPr/>
          </p:nvSpPr>
          <p:spPr>
            <a:xfrm>
              <a:off x="1323" y="628"/>
              <a:ext cx="8992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2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ea"/>
                </a:rPr>
                <a:t>User Feedback</a:t>
              </a:r>
              <a:endParaRPr kumimoji="0" lang="zh-CN" altLang="en-US" sz="1200" b="1" i="0" u="none" strike="noStrike" kern="1200" cap="none" spc="2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ea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FFA744E-D092-72E1-41B0-F6D8BE767B6D}"/>
              </a:ext>
            </a:extLst>
          </p:cNvPr>
          <p:cNvGrpSpPr/>
          <p:nvPr/>
        </p:nvGrpSpPr>
        <p:grpSpPr>
          <a:xfrm>
            <a:off x="90805" y="787112"/>
            <a:ext cx="12310110" cy="6393180"/>
            <a:chOff x="904540" y="978060"/>
            <a:chExt cx="11333181" cy="6168042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BB7059C-12E8-EB31-C4DD-3D128DADA143}"/>
                </a:ext>
              </a:extLst>
            </p:cNvPr>
            <p:cNvGrpSpPr/>
            <p:nvPr/>
          </p:nvGrpSpPr>
          <p:grpSpPr>
            <a:xfrm>
              <a:off x="931072" y="978060"/>
              <a:ext cx="11306649" cy="6168042"/>
              <a:chOff x="856808" y="955200"/>
              <a:chExt cx="11015152" cy="5404396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9A40A98-3DB6-4A8C-8E28-FB735935941C}"/>
                  </a:ext>
                </a:extLst>
              </p:cNvPr>
              <p:cNvGrpSpPr/>
              <p:nvPr/>
            </p:nvGrpSpPr>
            <p:grpSpPr>
              <a:xfrm>
                <a:off x="856808" y="955200"/>
                <a:ext cx="3911274" cy="5404396"/>
                <a:chOff x="917768" y="993300"/>
                <a:chExt cx="3911274" cy="5404396"/>
              </a:xfrm>
            </p:grpSpPr>
            <p:sp>
              <p:nvSpPr>
                <p:cNvPr id="62" name="剪去单角的矩形 66">
                  <a:extLst>
                    <a:ext uri="{FF2B5EF4-FFF2-40B4-BE49-F238E27FC236}">
                      <a16:creationId xmlns:a16="http://schemas.microsoft.com/office/drawing/2014/main" id="{60B371C6-2E9B-519F-221D-560F403AD367}"/>
                    </a:ext>
                  </a:extLst>
                </p:cNvPr>
                <p:cNvSpPr/>
                <p:nvPr/>
              </p:nvSpPr>
              <p:spPr>
                <a:xfrm flipH="1">
                  <a:off x="917768" y="993766"/>
                  <a:ext cx="3635998" cy="5403930"/>
                </a:xfrm>
                <a:prstGeom prst="snip1Rect">
                  <a:avLst>
                    <a:gd name="adj" fmla="val 10220"/>
                  </a:avLst>
                </a:prstGeom>
                <a:gradFill>
                  <a:gsLst>
                    <a:gs pos="0">
                      <a:sysClr val="windowText" lastClr="000000">
                        <a:alpha val="0"/>
                      </a:sysClr>
                    </a:gs>
                    <a:gs pos="80000">
                      <a:srgbClr val="042043">
                        <a:alpha val="20000"/>
                      </a:srgbClr>
                    </a:gs>
                    <a:gs pos="100000">
                      <a:srgbClr val="042043">
                        <a:alpha val="35000"/>
                      </a:srgbClr>
                    </a:gs>
                  </a:gsLst>
                  <a:lin ang="16200000" scaled="0"/>
                </a:gradFill>
                <a:ln w="22225" cap="flat" cmpd="sng" algn="ctr">
                  <a:gradFill flip="none" rotWithShape="1">
                    <a:gsLst>
                      <a:gs pos="100000">
                        <a:srgbClr val="FFC000">
                          <a:alpha val="0"/>
                        </a:srgbClr>
                      </a:gs>
                      <a:gs pos="11000">
                        <a:srgbClr val="FFC000">
                          <a:alpha val="100000"/>
                        </a:srgbClr>
                      </a:gs>
                      <a:gs pos="80000">
                        <a:srgbClr val="FFC000">
                          <a:alpha val="15000"/>
                        </a:srgbClr>
                      </a:gs>
                      <a:gs pos="51000">
                        <a:srgbClr val="FFC000">
                          <a:alpha val="60000"/>
                        </a:srgbClr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ea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BED506FB-DC00-0F58-BC6C-771D78BE3448}"/>
                    </a:ext>
                  </a:extLst>
                </p:cNvPr>
                <p:cNvGrpSpPr/>
                <p:nvPr/>
              </p:nvGrpSpPr>
              <p:grpSpPr>
                <a:xfrm>
                  <a:off x="4567730" y="993300"/>
                  <a:ext cx="261312" cy="5056980"/>
                  <a:chOff x="4567730" y="993300"/>
                  <a:chExt cx="316690" cy="5056980"/>
                </a:xfrm>
              </p:grpSpPr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94DB1FAB-E8DE-57E7-636B-527C6397EBC3}"/>
                      </a:ext>
                    </a:extLst>
                  </p:cNvPr>
                  <p:cNvCxnSpPr/>
                  <p:nvPr/>
                </p:nvCxnSpPr>
                <p:spPr>
                  <a:xfrm>
                    <a:off x="4567730" y="993300"/>
                    <a:ext cx="316690" cy="233513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C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直接连接符 65">
                    <a:extLst>
                      <a:ext uri="{FF2B5EF4-FFF2-40B4-BE49-F238E27FC236}">
                        <a16:creationId xmlns:a16="http://schemas.microsoft.com/office/drawing/2014/main" id="{404A7EC6-54B5-EB1D-908A-A4F49C7E5914}"/>
                      </a:ext>
                    </a:extLst>
                  </p:cNvPr>
                  <p:cNvCxnSpPr/>
                  <p:nvPr/>
                </p:nvCxnSpPr>
                <p:spPr>
                  <a:xfrm>
                    <a:off x="4869180" y="1219193"/>
                    <a:ext cx="15240" cy="4831087"/>
                  </a:xfrm>
                  <a:prstGeom prst="line">
                    <a:avLst/>
                  </a:prstGeom>
                  <a:noFill/>
                  <a:ln w="22225" cap="flat" cmpd="sng" algn="ctr">
                    <a:gradFill>
                      <a:gsLst>
                        <a:gs pos="0">
                          <a:srgbClr val="FFC000"/>
                        </a:gs>
                        <a:gs pos="50000">
                          <a:srgbClr val="FFC000">
                            <a:alpha val="60000"/>
                          </a:srgbClr>
                        </a:gs>
                        <a:gs pos="80000">
                          <a:srgbClr val="FFC000">
                            <a:alpha val="15000"/>
                          </a:srgbClr>
                        </a:gs>
                        <a:gs pos="100000">
                          <a:srgbClr val="FFC000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4B447D7-C899-C9E4-97FC-C9CABDA15D86}"/>
                  </a:ext>
                </a:extLst>
              </p:cNvPr>
              <p:cNvCxnSpPr/>
              <p:nvPr/>
            </p:nvCxnSpPr>
            <p:spPr>
              <a:xfrm>
                <a:off x="4763127" y="1181093"/>
                <a:ext cx="7108833" cy="0"/>
              </a:xfrm>
              <a:prstGeom prst="line">
                <a:avLst/>
              </a:prstGeom>
              <a:noFill/>
              <a:ln w="22225" cap="flat" cmpd="sng" algn="ctr">
                <a:gradFill flip="none" rotWithShape="1">
                  <a:gsLst>
                    <a:gs pos="0">
                      <a:srgbClr val="FFC000">
                        <a:alpha val="0"/>
                      </a:srgbClr>
                    </a:gs>
                    <a:gs pos="29000">
                      <a:srgbClr val="FFC000">
                        <a:alpha val="33000"/>
                      </a:srgbClr>
                    </a:gs>
                    <a:gs pos="83000">
                      <a:srgbClr val="FFC000"/>
                    </a:gs>
                    <a:gs pos="100000">
                      <a:srgbClr val="FFC000"/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ffectLst/>
            </p:spPr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A5E937A-7D17-04C6-60FA-6878E6D49A57}"/>
                </a:ext>
              </a:extLst>
            </p:cNvPr>
            <p:cNvGrpSpPr/>
            <p:nvPr/>
          </p:nvGrpSpPr>
          <p:grpSpPr>
            <a:xfrm>
              <a:off x="904540" y="1224329"/>
              <a:ext cx="4041789" cy="895191"/>
              <a:chOff x="987106" y="538529"/>
              <a:chExt cx="3943416" cy="895191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5CAB21D-6A1B-B0EB-81B6-5D631B45A361}"/>
                  </a:ext>
                </a:extLst>
              </p:cNvPr>
              <p:cNvSpPr/>
              <p:nvPr/>
            </p:nvSpPr>
            <p:spPr>
              <a:xfrm>
                <a:off x="987106" y="545751"/>
                <a:ext cx="3656036" cy="665325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DC994E49-511B-D8D8-649F-DA81F3EEAE5F}"/>
                  </a:ext>
                </a:extLst>
              </p:cNvPr>
              <p:cNvSpPr/>
              <p:nvPr/>
            </p:nvSpPr>
            <p:spPr>
              <a:xfrm rot="5400000">
                <a:off x="4355036" y="858234"/>
                <a:ext cx="863463" cy="287509"/>
              </a:xfrm>
              <a:prstGeom prst="parallelogram">
                <a:avLst>
                  <a:gd name="adj" fmla="val 76977"/>
                </a:avLst>
              </a:prstGeom>
              <a:gradFill flip="none" rotWithShape="1">
                <a:gsLst>
                  <a:gs pos="92000">
                    <a:srgbClr val="BDBDBD">
                      <a:alpha val="30000"/>
                    </a:srgbClr>
                  </a:gs>
                  <a:gs pos="27000">
                    <a:sysClr val="window" lastClr="FFFFFF">
                      <a:alpha val="50000"/>
                    </a:sysClr>
                  </a:gs>
                </a:gsLst>
                <a:lin ang="16200000" scaled="1"/>
                <a:tileRect/>
              </a:gradFill>
              <a:ln w="15875" cap="flat" cmpd="sng" algn="ctr">
                <a:noFill/>
                <a:prstDash val="solid"/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ea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D605CCB-68FE-6001-B64B-1904039EABD9}"/>
                  </a:ext>
                </a:extLst>
              </p:cNvPr>
              <p:cNvSpPr txBox="1"/>
              <p:nvPr/>
            </p:nvSpPr>
            <p:spPr>
              <a:xfrm>
                <a:off x="1184434" y="538529"/>
                <a:ext cx="3381640" cy="7431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DEA900"/>
                        </a:gs>
                        <a:gs pos="55000">
                          <a:srgbClr val="FABE00"/>
                        </a:gs>
                        <a:gs pos="100000">
                          <a:srgbClr val="FFFF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满意度问卷</a:t>
                </a:r>
                <a:endParaRPr kumimoji="0" lang="en-US" altLang="zh-CN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EA900"/>
                      </a:gs>
                      <a:gs pos="55000">
                        <a:srgbClr val="FABE00"/>
                      </a:gs>
                      <a:gs pos="100000">
                        <a:srgbClr val="FFFF00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</p:grp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F7A034E5-1B2A-1001-B06A-A651E61F1A3A}"/>
              </a:ext>
            </a:extLst>
          </p:cNvPr>
          <p:cNvSpPr txBox="1"/>
          <p:nvPr/>
        </p:nvSpPr>
        <p:spPr>
          <a:xfrm>
            <a:off x="300330" y="1523860"/>
            <a:ext cx="3930015" cy="546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800" b="1" i="0" u="none" strike="noStrike" kern="1200" cap="none" spc="-49" normalizeH="0" baseline="0" noProof="0" dirty="0">
              <a:ln w="3175">
                <a:noFill/>
              </a:ln>
              <a:gradFill>
                <a:gsLst>
                  <a:gs pos="0">
                    <a:srgbClr val="FFC000"/>
                  </a:gs>
                  <a:gs pos="36000">
                    <a:prstClr val="white">
                      <a:alpha val="100000"/>
                      <a:lumMod val="90000"/>
                    </a:prstClr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D2C0570-C0C0-BDB7-D3AD-142DCE5874B2}"/>
              </a:ext>
            </a:extLst>
          </p:cNvPr>
          <p:cNvSpPr txBox="1"/>
          <p:nvPr/>
        </p:nvSpPr>
        <p:spPr>
          <a:xfrm>
            <a:off x="842480" y="88003"/>
            <a:ext cx="62909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spc="250" dirty="0">
                <a:solidFill>
                  <a:prstClr val="white"/>
                </a:solidFill>
                <a:latin typeface="华文新魏" panose="02010800040101010101" charset="-122"/>
                <a:ea typeface="华文新魏" panose="02010800040101010101" charset="-122"/>
              </a:rPr>
              <a:t>用户使用报告</a:t>
            </a: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0534B8C-5792-77C4-3F6E-3C3130647C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4" y="1796989"/>
            <a:ext cx="3168981" cy="5045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F5BBDB-8266-57C7-3B03-75F0E427D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912" y="237590"/>
            <a:ext cx="6386607" cy="2499772"/>
          </a:xfrm>
          <a:prstGeom prst="rect">
            <a:avLst/>
          </a:prstGeom>
        </p:spPr>
      </p:pic>
      <p:pic>
        <p:nvPicPr>
          <p:cNvPr id="10" name="图片 9" descr="图形用户界面, 表格&#10;&#10;中度可信度描述已自动生成">
            <a:extLst>
              <a:ext uri="{FF2B5EF4-FFF2-40B4-BE49-F238E27FC236}">
                <a16:creationId xmlns:a16="http://schemas.microsoft.com/office/drawing/2014/main" id="{4B258A1D-FF5A-3F92-C29F-760954AC1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7" y="3497549"/>
            <a:ext cx="6386607" cy="24997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ED63FDF-952A-1E15-134A-398E56CEA2B1}"/>
              </a:ext>
            </a:extLst>
          </p:cNvPr>
          <p:cNvSpPr txBox="1"/>
          <p:nvPr/>
        </p:nvSpPr>
        <p:spPr>
          <a:xfrm>
            <a:off x="8144328" y="2817177"/>
            <a:ext cx="4089899" cy="620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接入文心一言</a:t>
            </a:r>
            <a:r>
              <a:rPr lang="en-US" altLang="zh-CN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API</a:t>
            </a: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代替</a:t>
            </a:r>
            <a:r>
              <a:rPr lang="en-US" altLang="zh-CN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BERT</a:t>
            </a:r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算法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000" kern="1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EF9475-E9C9-5357-C672-69476B64EBD9}"/>
              </a:ext>
            </a:extLst>
          </p:cNvPr>
          <p:cNvSpPr txBox="1"/>
          <p:nvPr/>
        </p:nvSpPr>
        <p:spPr>
          <a:xfrm>
            <a:off x="4813089" y="2813562"/>
            <a:ext cx="2938896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kern="10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加快智能问答响应速度</a:t>
            </a:r>
            <a:endParaRPr lang="en-US" altLang="zh-CN" sz="2000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5">
            <a:extLst>
              <a:ext uri="{FF2B5EF4-FFF2-40B4-BE49-F238E27FC236}">
                <a16:creationId xmlns:a16="http://schemas.microsoft.com/office/drawing/2014/main" id="{123F9182-005A-90F7-310E-C10C022FC5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44009" y="2877154"/>
            <a:ext cx="469265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01CC80-E3E3-25E1-3A36-811D90DF700D}"/>
              </a:ext>
            </a:extLst>
          </p:cNvPr>
          <p:cNvSpPr txBox="1"/>
          <p:nvPr/>
        </p:nvSpPr>
        <p:spPr>
          <a:xfrm>
            <a:off x="8144328" y="6181807"/>
            <a:ext cx="4089899" cy="620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优化前端代码增加更多设备兼容</a:t>
            </a:r>
            <a:endParaRPr lang="zh-CN" altLang="en-US" sz="2000" kern="10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7976C8-B5F9-AD0B-9764-982F62BEA0CE}"/>
              </a:ext>
            </a:extLst>
          </p:cNvPr>
          <p:cNvSpPr txBox="1"/>
          <p:nvPr/>
        </p:nvSpPr>
        <p:spPr>
          <a:xfrm>
            <a:off x="4962912" y="6162728"/>
            <a:ext cx="2938896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kern="100" dirty="0">
                <a:solidFill>
                  <a:prstClr val="white">
                    <a:lumMod val="9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增加更多屏幕适配</a:t>
            </a:r>
            <a:endParaRPr lang="en-US" altLang="zh-CN" sz="2000" kern="1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5">
            <a:extLst>
              <a:ext uri="{FF2B5EF4-FFF2-40B4-BE49-F238E27FC236}">
                <a16:creationId xmlns:a16="http://schemas.microsoft.com/office/drawing/2014/main" id="{55222C12-7C75-F30B-9367-6DB6425DEA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44009" y="6241784"/>
            <a:ext cx="469265" cy="394970"/>
          </a:xfrm>
          <a:prstGeom prst="chevron">
            <a:avLst/>
          </a:prstGeom>
          <a:gradFill>
            <a:gsLst>
              <a:gs pos="0">
                <a:srgbClr val="FFC000"/>
              </a:gs>
              <a:gs pos="55000">
                <a:srgbClr val="FFC000"/>
              </a:gs>
              <a:gs pos="100000">
                <a:srgbClr val="FFF2C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472C4">
                      <a:lumMod val="5000"/>
                      <a:lumOff val="95000"/>
                    </a:srgbClr>
                  </a:gs>
                  <a:gs pos="36000">
                    <a:srgbClr val="FFC000"/>
                  </a:gs>
                </a:gsLst>
                <a:path path="rect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8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8105" y="34925"/>
            <a:ext cx="12114530" cy="682371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8105" y="34925"/>
            <a:ext cx="4659630" cy="743099"/>
            <a:chOff x="123" y="55"/>
            <a:chExt cx="6858" cy="910"/>
          </a:xfrm>
        </p:grpSpPr>
        <p:sp>
          <p:nvSpPr>
            <p:cNvPr id="10" name="文本框 9"/>
            <p:cNvSpPr txBox="1"/>
            <p:nvPr/>
          </p:nvSpPr>
          <p:spPr>
            <a:xfrm>
              <a:off x="123" y="55"/>
              <a:ext cx="121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0</a:t>
              </a:r>
              <a:r>
                <a:rPr lang="en-US" altLang="zh-CN" sz="4000" b="1" dirty="0">
                  <a:solidFill>
                    <a:prstClr val="white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5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1176" y="271"/>
              <a:ext cx="72" cy="634"/>
            </a:xfrm>
            <a:prstGeom prst="rect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48" y="120"/>
              <a:ext cx="5413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开发进程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23" y="628"/>
              <a:ext cx="56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200" b="1" spc="250" dirty="0">
                  <a:solidFill>
                    <a:prstClr val="white"/>
                  </a:solidFill>
                  <a:latin typeface="华文新魏" panose="02010800040101010101" charset="-122"/>
                  <a:ea typeface="华文新魏" panose="02010800040101010101" charset="-122"/>
                </a:rPr>
                <a:t>Development Process</a:t>
              </a:r>
            </a:p>
          </p:txBody>
        </p:sp>
      </p:grpSp>
      <p:sp>
        <p:nvSpPr>
          <p:cNvPr id="7" name="圆角矩形 8"/>
          <p:cNvSpPr/>
          <p:nvPr/>
        </p:nvSpPr>
        <p:spPr>
          <a:xfrm>
            <a:off x="244112" y="890905"/>
            <a:ext cx="11704955" cy="5441950"/>
          </a:xfrm>
          <a:prstGeom prst="roundRect">
            <a:avLst>
              <a:gd name="adj" fmla="val 7709"/>
            </a:avLst>
          </a:prstGeom>
          <a:gradFill>
            <a:gsLst>
              <a:gs pos="100000">
                <a:srgbClr val="E6F4F5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793115" y="1308735"/>
          <a:ext cx="10717530" cy="512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05" y="1584960"/>
            <a:ext cx="8618220" cy="473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835" y="1584960"/>
            <a:ext cx="8619490" cy="4738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105" y="1584960"/>
            <a:ext cx="8619490" cy="47383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835" y="1585595"/>
            <a:ext cx="8618220" cy="47472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566" y="1584960"/>
            <a:ext cx="8619490" cy="473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54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4.69338582677165,&quot;left&quot;:390.30960629921253,&quot;top&quot;:27.65330708661417,&quot;width&quot;:538.991102362204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592</Words>
  <Application>Microsoft Office PowerPoint</Application>
  <PresentationFormat>宽屏</PresentationFormat>
  <Paragraphs>116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等线 Light</vt:lpstr>
      <vt:lpstr>华文楷体</vt:lpstr>
      <vt:lpstr>华文新魏</vt:lpstr>
      <vt:lpstr>华文行楷</vt:lpstr>
      <vt:lpstr>微软雅黑</vt:lpstr>
      <vt:lpstr>微软雅黑 Light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JIAYI QIU</dc:creator>
  <cp:lastModifiedBy>JIAYI QIU</cp:lastModifiedBy>
  <cp:revision>9</cp:revision>
  <dcterms:created xsi:type="dcterms:W3CDTF">2024-12-13T16:45:00Z</dcterms:created>
  <dcterms:modified xsi:type="dcterms:W3CDTF">2024-12-19T19:48:51Z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E5DDED780D1B485DA4F63FD519CEE226_12</vt:lpwstr>
  </property>
  <property fmtid="{D5CDD505-2E9C-101B-9397-08002B2CF9AE}" pid="3" name="KSOProductBuildVer">
    <vt:lpwstr>2052-12.1.0.19302</vt:lpwstr>
  </property>
</Properties>
</file>